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88" r:id="rId2"/>
    <p:sldMasterId id="2147483694" r:id="rId3"/>
    <p:sldMasterId id="2147483701" r:id="rId4"/>
  </p:sldMasterIdLst>
  <p:notesMasterIdLst>
    <p:notesMasterId r:id="rId34"/>
  </p:notesMasterIdLst>
  <p:handoutMasterIdLst>
    <p:handoutMasterId r:id="rId35"/>
  </p:handoutMasterIdLst>
  <p:sldIdLst>
    <p:sldId id="407" r:id="rId5"/>
    <p:sldId id="304" r:id="rId6"/>
    <p:sldId id="312" r:id="rId7"/>
    <p:sldId id="409" r:id="rId8"/>
    <p:sldId id="327" r:id="rId9"/>
    <p:sldId id="328" r:id="rId10"/>
    <p:sldId id="340" r:id="rId11"/>
    <p:sldId id="329" r:id="rId12"/>
    <p:sldId id="369" r:id="rId13"/>
    <p:sldId id="373" r:id="rId14"/>
    <p:sldId id="406" r:id="rId15"/>
    <p:sldId id="371" r:id="rId16"/>
    <p:sldId id="411" r:id="rId17"/>
    <p:sldId id="412" r:id="rId18"/>
    <p:sldId id="408" r:id="rId19"/>
    <p:sldId id="410" r:id="rId20"/>
    <p:sldId id="376" r:id="rId21"/>
    <p:sldId id="413" r:id="rId22"/>
    <p:sldId id="274" r:id="rId23"/>
    <p:sldId id="381" r:id="rId24"/>
    <p:sldId id="382" r:id="rId25"/>
    <p:sldId id="372" r:id="rId26"/>
    <p:sldId id="374" r:id="rId27"/>
    <p:sldId id="377" r:id="rId28"/>
    <p:sldId id="405" r:id="rId29"/>
    <p:sldId id="403" r:id="rId30"/>
    <p:sldId id="400" r:id="rId31"/>
    <p:sldId id="336" r:id="rId32"/>
    <p:sldId id="394"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A0C"/>
    <a:srgbClr val="99CB4F"/>
    <a:srgbClr val="87B447"/>
    <a:srgbClr val="E17D1C"/>
    <a:srgbClr val="E16207"/>
    <a:srgbClr val="0311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81" autoAdjust="0"/>
    <p:restoredTop sz="94686"/>
  </p:normalViewPr>
  <p:slideViewPr>
    <p:cSldViewPr snapToObjects="1">
      <p:cViewPr varScale="1">
        <p:scale>
          <a:sx n="87" d="100"/>
          <a:sy n="87" d="100"/>
        </p:scale>
        <p:origin x="200" y="6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BE1C2B0-E05E-4CAB-9DDA-3A20F2E8EC8C}" type="datetimeFigureOut">
              <a:rPr lang="en-US" smtClean="0"/>
              <a:t>11/19/19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F581957-C507-48EA-82D7-F60499348D92}" type="slidenum">
              <a:rPr lang="en-US" smtClean="0"/>
              <a:t>‹#›</a:t>
            </a:fld>
            <a:endParaRPr lang="en-US"/>
          </a:p>
        </p:txBody>
      </p:sp>
    </p:spTree>
    <p:extLst>
      <p:ext uri="{BB962C8B-B14F-4D97-AF65-F5344CB8AC3E}">
        <p14:creationId xmlns:p14="http://schemas.microsoft.com/office/powerpoint/2010/main" val="3588608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wrap="square" lIns="93324" tIns="46662" rIns="93324" bIns="46662"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62EFA85A-63D1-8648-AC54-61658F7301BD}" type="datetimeFigureOut">
              <a:rPr lang="en-US"/>
              <a:pPr/>
              <a:t>11/19/19</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2310" y="4421823"/>
            <a:ext cx="5618480" cy="4189095"/>
          </a:xfrm>
          <a:prstGeom prst="rect">
            <a:avLst/>
          </a:prstGeom>
        </p:spPr>
        <p:txBody>
          <a:bodyPr vert="horz" wrap="square" lIns="93324" tIns="46662" rIns="93324" bIns="46662"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wrap="square" lIns="93324" tIns="46662" rIns="93324" bIns="46662"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78DC17E6-1D84-AA4D-933C-027F52B17A12}" type="slidenum">
              <a:rPr lang="en-US"/>
              <a:pPr/>
              <a:t>‹#›</a:t>
            </a:fld>
            <a:endParaRPr lang="en-US"/>
          </a:p>
        </p:txBody>
      </p:sp>
    </p:spTree>
    <p:extLst>
      <p:ext uri="{BB962C8B-B14F-4D97-AF65-F5344CB8AC3E}">
        <p14:creationId xmlns:p14="http://schemas.microsoft.com/office/powerpoint/2010/main" val="4175439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3528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xfrm>
            <a:off x="3978132" y="8842029"/>
            <a:ext cx="3043343" cy="465455"/>
          </a:xfrm>
          <a:prstGeom prst="rect">
            <a:avLst/>
          </a:prstGeom>
          <a:noFill/>
          <a:ln>
            <a:miter lim="800000"/>
            <a:headEnd/>
            <a:tailEnd/>
          </a:ln>
        </p:spPr>
        <p:txBody>
          <a:bodyPr wrap="square" numCol="1" anchorCtr="0" compatLnSpc="1">
            <a:prstTxWarp prst="textNoShape">
              <a:avLst/>
            </a:prstTxWarp>
          </a:bodyPr>
          <a:lstStyle/>
          <a:p>
            <a:fld id="{E8584E8B-CBF0-45B8-81DA-6CD6A960CB8A}" type="slidenum">
              <a:rPr lang="en-US" smtClean="0">
                <a:latin typeface="Arial" pitchFamily="34" charset="0"/>
                <a:ea typeface="ＭＳ Ｐゴシック" pitchFamily="34" charset="-128"/>
              </a:rPr>
              <a:pPr/>
              <a:t>9</a:t>
            </a:fld>
            <a:endParaRPr lang="en-US">
              <a:latin typeface="Arial" pitchFamily="34" charset="0"/>
              <a:ea typeface="ＭＳ Ｐゴシック" pitchFamily="34" charset="-128"/>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2475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329503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Black swan events that have never been observed and seem implausible until they actually occur. </a:t>
            </a:r>
          </a:p>
          <a:p>
            <a:endParaRPr lang="en-US" dirty="0"/>
          </a:p>
          <a:p>
            <a:r>
              <a:rPr lang="en-US" dirty="0" err="1"/>
              <a:t>Nassim</a:t>
            </a:r>
            <a:r>
              <a:rPr lang="en-US" dirty="0"/>
              <a:t> Nicholas </a:t>
            </a:r>
            <a:r>
              <a:rPr lang="en-US" dirty="0" err="1"/>
              <a:t>Taleb’s</a:t>
            </a:r>
            <a:r>
              <a:rPr lang="en-US" dirty="0"/>
              <a:t> book, </a:t>
            </a:r>
            <a:r>
              <a:rPr lang="en-US" i="1" dirty="0"/>
              <a:t>The Black Swan</a:t>
            </a:r>
            <a:r>
              <a:rPr lang="en-US" dirty="0"/>
              <a:t>, pointed out the futility of trying to predict major disruptive events (e.g., recessions, revolutions, disasters) with cascading consequences that could change the course of our lives. </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DE2EEAC-CD61-7343-9D56-62390BA1DDF5}" type="slidenum">
              <a:rPr lang="en-US" smtClean="0"/>
              <a:pPr/>
              <a:t>12</a:t>
            </a:fld>
            <a:endParaRPr lang="en-US"/>
          </a:p>
        </p:txBody>
      </p:sp>
    </p:spTree>
    <p:extLst>
      <p:ext uri="{BB962C8B-B14F-4D97-AF65-F5344CB8AC3E}">
        <p14:creationId xmlns:p14="http://schemas.microsoft.com/office/powerpoint/2010/main" val="3112008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603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396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Rot="1" noChangeAspect="1" noChangeArrowheads="1" noTextEdit="1"/>
          </p:cNvSpPr>
          <p:nvPr>
            <p:ph type="sldImg"/>
          </p:nvPr>
        </p:nvSpPr>
        <p:spPr bwMode="auto">
          <a:xfrm>
            <a:off x="407988" y="698500"/>
            <a:ext cx="6207125" cy="3490913"/>
          </a:xfrm>
          <a:noFill/>
          <a:ln>
            <a:solidFill>
              <a:srgbClr val="000000"/>
            </a:solidFill>
            <a:miter lim="800000"/>
            <a:headEnd/>
            <a:tailEnd/>
          </a:ln>
        </p:spPr>
      </p:sp>
      <p:sp>
        <p:nvSpPr>
          <p:cNvPr id="51203" name="Rectangle 1027"/>
          <p:cNvSpPr>
            <a:spLocks noGrp="1" noChangeArrowheads="1"/>
          </p:cNvSpPr>
          <p:nvPr>
            <p:ph type="body" idx="1"/>
          </p:nvPr>
        </p:nvSpPr>
        <p:spPr bwMode="auto">
          <a:noFill/>
        </p:spPr>
        <p:txBody>
          <a:bodyPr/>
          <a:lstStyle/>
          <a:p>
            <a:endParaRPr lang="en-US"/>
          </a:p>
        </p:txBody>
      </p:sp>
    </p:spTree>
    <p:extLst>
      <p:ext uri="{BB962C8B-B14F-4D97-AF65-F5344CB8AC3E}">
        <p14:creationId xmlns:p14="http://schemas.microsoft.com/office/powerpoint/2010/main" val="2320578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143000"/>
          </a:xfrm>
          <a:prstGeom prst="rect">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t="94799" b="1"/>
          <a:stretch/>
        </p:blipFill>
        <p:spPr>
          <a:xfrm>
            <a:off x="0" y="1143000"/>
            <a:ext cx="12192000" cy="23806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480" y="5995530"/>
            <a:ext cx="4267200" cy="458611"/>
          </a:xfrm>
          <a:prstGeom prst="rect">
            <a:avLst/>
          </a:prstGeom>
        </p:spPr>
      </p:pic>
    </p:spTree>
    <p:extLst>
      <p:ext uri="{BB962C8B-B14F-4D97-AF65-F5344CB8AC3E}">
        <p14:creationId xmlns:p14="http://schemas.microsoft.com/office/powerpoint/2010/main" val="2912266228"/>
      </p:ext>
    </p:extLst>
  </p:cSld>
  <p:clrMapOvr>
    <a:masterClrMapping/>
  </p:clrMapOvr>
  <p:extLst>
    <p:ext uri="{DCECCB84-F9BA-43D5-87BE-67443E8EF086}">
      <p15:sldGuideLst xmlns:p15="http://schemas.microsoft.com/office/powerpoint/2012/main">
        <p15:guide id="1" orient="horz" pos="3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3904" y="246063"/>
            <a:ext cx="11564192" cy="668338"/>
          </a:xfrm>
        </p:spPr>
        <p:txBody>
          <a:bodyPr anchor="b"/>
          <a:lstStyle>
            <a:lvl1pPr>
              <a:defRPr>
                <a:solidFill>
                  <a:srgbClr val="BB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13904" y="1019910"/>
            <a:ext cx="5680496" cy="50379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019910"/>
            <a:ext cx="5680496" cy="50379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2E38D9-A055-4149-A136-9916290B958D}" type="datetimeFigureOut">
              <a:rPr lang="en-US" smtClean="0"/>
              <a:t>11/19/19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A7587-EF18-1B40-9F0E-E5FBA16F98DC}" type="slidenum">
              <a:rPr lang="en-US" smtClean="0"/>
              <a:t>‹#›</a:t>
            </a:fld>
            <a:endParaRPr lang="en-US"/>
          </a:p>
        </p:txBody>
      </p:sp>
      <p:cxnSp>
        <p:nvCxnSpPr>
          <p:cNvPr id="9" name="Straight Connector 8"/>
          <p:cNvCxnSpPr/>
          <p:nvPr userDrawn="1"/>
        </p:nvCxnSpPr>
        <p:spPr>
          <a:xfrm>
            <a:off x="313904" y="967155"/>
            <a:ext cx="11564192" cy="0"/>
          </a:xfrm>
          <a:prstGeom prst="line">
            <a:avLst/>
          </a:prstGeom>
          <a:ln w="6350">
            <a:solidFill>
              <a:srgbClr val="666666"/>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12192000" cy="175846"/>
          </a:xfrm>
          <a:prstGeom prst="rect">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2540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38D9-A055-4149-A136-9916290B958D}" type="datetimeFigureOut">
              <a:rPr lang="en-US" smtClean="0"/>
              <a:t>11/19/19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8A7587-EF18-1B40-9F0E-E5FBA16F98DC}" type="slidenum">
              <a:rPr lang="en-US" smtClean="0"/>
              <a:t>‹#›</a:t>
            </a:fld>
            <a:endParaRPr lang="en-US"/>
          </a:p>
        </p:txBody>
      </p:sp>
      <p:sp>
        <p:nvSpPr>
          <p:cNvPr id="5" name="Rectangle 4"/>
          <p:cNvSpPr/>
          <p:nvPr userDrawn="1"/>
        </p:nvSpPr>
        <p:spPr>
          <a:xfrm>
            <a:off x="0" y="0"/>
            <a:ext cx="12192000" cy="175846"/>
          </a:xfrm>
          <a:prstGeom prst="rect">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32415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3904" y="237394"/>
            <a:ext cx="11564192" cy="668215"/>
          </a:xfrm>
        </p:spPr>
        <p:txBody>
          <a:bodyPr anchor="b"/>
          <a:lstStyle>
            <a:lvl1pPr>
              <a:defRPr>
                <a:solidFill>
                  <a:srgbClr val="BB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82E38D9-A055-4149-A136-9916290B958D}" type="datetimeFigureOut">
              <a:rPr lang="en-US" smtClean="0"/>
              <a:t>11/19/19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A7587-EF18-1B40-9F0E-E5FBA16F98DC}" type="slidenum">
              <a:rPr lang="en-US" smtClean="0"/>
              <a:t>‹#›</a:t>
            </a:fld>
            <a:endParaRPr lang="en-US"/>
          </a:p>
        </p:txBody>
      </p:sp>
      <p:cxnSp>
        <p:nvCxnSpPr>
          <p:cNvPr id="7" name="Straight Connector 6"/>
          <p:cNvCxnSpPr/>
          <p:nvPr userDrawn="1"/>
        </p:nvCxnSpPr>
        <p:spPr>
          <a:xfrm>
            <a:off x="313904" y="967155"/>
            <a:ext cx="11564192" cy="0"/>
          </a:xfrm>
          <a:prstGeom prst="line">
            <a:avLst/>
          </a:prstGeom>
          <a:ln w="6350">
            <a:solidFill>
              <a:srgbClr val="666666"/>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12192000" cy="175846"/>
          </a:xfrm>
          <a:prstGeom prst="rect">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35667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904" y="237393"/>
            <a:ext cx="11564192" cy="668216"/>
          </a:xfrm>
        </p:spPr>
        <p:txBody>
          <a:bodyPr anchor="b"/>
          <a:lstStyle>
            <a:lvl1pPr>
              <a:defRPr>
                <a:solidFill>
                  <a:srgbClr val="BB0000"/>
                </a:solidFill>
              </a:defRPr>
            </a:lvl1pPr>
          </a:lstStyle>
          <a:p>
            <a:r>
              <a:rPr lang="en-US"/>
              <a:t>Click to edit Master title style</a:t>
            </a:r>
            <a:endParaRPr lang="en-US" dirty="0"/>
          </a:p>
        </p:txBody>
      </p:sp>
      <p:sp>
        <p:nvSpPr>
          <p:cNvPr id="3" name="Content Placeholder 2"/>
          <p:cNvSpPr>
            <a:spLocks noGrp="1"/>
          </p:cNvSpPr>
          <p:nvPr>
            <p:ph idx="1"/>
          </p:nvPr>
        </p:nvSpPr>
        <p:spPr>
          <a:xfrm>
            <a:off x="313904" y="1028702"/>
            <a:ext cx="11564192" cy="502919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2E38D9-A055-4149-A136-9916290B958D}"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A7587-EF18-1B40-9F0E-E5FBA16F98DC}" type="slidenum">
              <a:rPr lang="en-US" smtClean="0"/>
              <a:t>‹#›</a:t>
            </a:fld>
            <a:endParaRPr lang="en-US"/>
          </a:p>
        </p:txBody>
      </p:sp>
      <p:cxnSp>
        <p:nvCxnSpPr>
          <p:cNvPr id="9" name="Straight Connector 8"/>
          <p:cNvCxnSpPr/>
          <p:nvPr userDrawn="1"/>
        </p:nvCxnSpPr>
        <p:spPr>
          <a:xfrm>
            <a:off x="313904" y="967155"/>
            <a:ext cx="11564192" cy="0"/>
          </a:xfrm>
          <a:prstGeom prst="line">
            <a:avLst/>
          </a:prstGeom>
          <a:ln w="6350">
            <a:solidFill>
              <a:srgbClr val="666666"/>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12192000" cy="175846"/>
          </a:xfrm>
          <a:prstGeom prst="rect">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50188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ection Break /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3904" y="1122363"/>
            <a:ext cx="11564192" cy="2387600"/>
          </a:xfrm>
        </p:spPr>
        <p:txBody>
          <a:bodyPr anchor="b"/>
          <a:lstStyle>
            <a:lvl1pPr algn="l">
              <a:defRPr sz="6000" baseline="0">
                <a:solidFill>
                  <a:srgbClr val="BB0000"/>
                </a:solidFill>
              </a:defRPr>
            </a:lvl1pPr>
          </a:lstStyle>
          <a:p>
            <a:r>
              <a:rPr lang="en-US" dirty="0"/>
              <a:t>Click to Add Section Break / Title Here</a:t>
            </a:r>
          </a:p>
        </p:txBody>
      </p:sp>
      <p:sp>
        <p:nvSpPr>
          <p:cNvPr id="3" name="Subtitle 2"/>
          <p:cNvSpPr>
            <a:spLocks noGrp="1"/>
          </p:cNvSpPr>
          <p:nvPr>
            <p:ph type="subTitle" idx="1" hasCustomPrompt="1"/>
          </p:nvPr>
        </p:nvSpPr>
        <p:spPr>
          <a:xfrm>
            <a:off x="313904" y="3602038"/>
            <a:ext cx="11564192" cy="1655762"/>
          </a:xfrm>
        </p:spPr>
        <p:txBody>
          <a:bodyPr/>
          <a:lstStyle>
            <a:lvl1pPr marL="0" indent="0" algn="l">
              <a:buNone/>
              <a:defRPr sz="2400">
                <a:solidFill>
                  <a:srgbClr val="6666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4" name="Date Placeholder 3"/>
          <p:cNvSpPr>
            <a:spLocks noGrp="1"/>
          </p:cNvSpPr>
          <p:nvPr>
            <p:ph type="dt" sz="half" idx="10"/>
          </p:nvPr>
        </p:nvSpPr>
        <p:spPr/>
        <p:txBody>
          <a:bodyPr/>
          <a:lstStyle/>
          <a:p>
            <a:fld id="{A82E38D9-A055-4149-A136-9916290B958D}"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A7587-EF18-1B40-9F0E-E5FBA16F98DC}" type="slidenum">
              <a:rPr lang="en-US" smtClean="0"/>
              <a:t>‹#›</a:t>
            </a:fld>
            <a:endParaRPr lang="en-US"/>
          </a:p>
        </p:txBody>
      </p:sp>
      <p:pic>
        <p:nvPicPr>
          <p:cNvPr id="7" name="Picture 6"/>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83063"/>
          <a:stretch/>
        </p:blipFill>
        <p:spPr>
          <a:xfrm>
            <a:off x="0" y="45719"/>
            <a:ext cx="12192000" cy="775388"/>
          </a:xfrm>
          <a:prstGeom prst="rect">
            <a:avLst/>
          </a:prstGeom>
        </p:spPr>
      </p:pic>
      <p:sp>
        <p:nvSpPr>
          <p:cNvPr id="8" name="Rectangle 7"/>
          <p:cNvSpPr/>
          <p:nvPr userDrawn="1"/>
        </p:nvSpPr>
        <p:spPr>
          <a:xfrm>
            <a:off x="0" y="1"/>
            <a:ext cx="12192000" cy="45719"/>
          </a:xfrm>
          <a:prstGeom prst="rect">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0"/>
            <a:ext cx="12192000" cy="175846"/>
          </a:xfrm>
          <a:prstGeom prst="rect">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07203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3904" y="246063"/>
            <a:ext cx="11564192" cy="668338"/>
          </a:xfrm>
        </p:spPr>
        <p:txBody>
          <a:bodyPr anchor="b"/>
          <a:lstStyle>
            <a:lvl1pPr>
              <a:defRPr>
                <a:solidFill>
                  <a:srgbClr val="BB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13904" y="1019910"/>
            <a:ext cx="5680496" cy="50379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019910"/>
            <a:ext cx="5680496" cy="50379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2E38D9-A055-4149-A136-9916290B958D}" type="datetimeFigureOut">
              <a:rPr lang="en-US" smtClean="0"/>
              <a:t>11/19/19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A7587-EF18-1B40-9F0E-E5FBA16F98DC}" type="slidenum">
              <a:rPr lang="en-US" smtClean="0"/>
              <a:t>‹#›</a:t>
            </a:fld>
            <a:endParaRPr lang="en-US"/>
          </a:p>
        </p:txBody>
      </p:sp>
      <p:cxnSp>
        <p:nvCxnSpPr>
          <p:cNvPr id="9" name="Straight Connector 8"/>
          <p:cNvCxnSpPr/>
          <p:nvPr userDrawn="1"/>
        </p:nvCxnSpPr>
        <p:spPr>
          <a:xfrm>
            <a:off x="313904" y="967155"/>
            <a:ext cx="11564192" cy="0"/>
          </a:xfrm>
          <a:prstGeom prst="line">
            <a:avLst/>
          </a:prstGeom>
          <a:ln w="6350">
            <a:solidFill>
              <a:srgbClr val="666666"/>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12192000" cy="175846"/>
          </a:xfrm>
          <a:prstGeom prst="rect">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8022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38D9-A055-4149-A136-9916290B958D}" type="datetimeFigureOut">
              <a:rPr lang="en-US" smtClean="0"/>
              <a:t>11/19/19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8A7587-EF18-1B40-9F0E-E5FBA16F98DC}" type="slidenum">
              <a:rPr lang="en-US" smtClean="0"/>
              <a:t>‹#›</a:t>
            </a:fld>
            <a:endParaRPr lang="en-US"/>
          </a:p>
        </p:txBody>
      </p:sp>
      <p:sp>
        <p:nvSpPr>
          <p:cNvPr id="5" name="Rectangle 4"/>
          <p:cNvSpPr/>
          <p:nvPr userDrawn="1"/>
        </p:nvSpPr>
        <p:spPr>
          <a:xfrm>
            <a:off x="0" y="0"/>
            <a:ext cx="12192000" cy="175846"/>
          </a:xfrm>
          <a:prstGeom prst="rect">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47177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869406" y="4179378"/>
            <a:ext cx="10445750" cy="860074"/>
          </a:xfrm>
          <a:prstGeom prst="rect">
            <a:avLst/>
          </a:prstGeom>
        </p:spPr>
        <p:txBody>
          <a:bodyPr/>
          <a:lstStyle>
            <a:lvl1pPr marL="0" indent="0" algn="ctr">
              <a:buNone/>
              <a:defRPr sz="6000">
                <a:solidFill>
                  <a:srgbClr val="666666"/>
                </a:solidFill>
                <a:latin typeface="+mj-lt"/>
              </a:defRPr>
            </a:lvl1pPr>
          </a:lstStyle>
          <a:p>
            <a:pPr lvl="0"/>
            <a:r>
              <a:rPr lang="en-US"/>
              <a:t>Click to edit Master text styles</a:t>
            </a:r>
          </a:p>
        </p:txBody>
      </p:sp>
      <p:sp>
        <p:nvSpPr>
          <p:cNvPr id="29" name="Text Placeholder 28"/>
          <p:cNvSpPr>
            <a:spLocks noGrp="1"/>
          </p:cNvSpPr>
          <p:nvPr>
            <p:ph type="body" sz="quarter" idx="11"/>
          </p:nvPr>
        </p:nvSpPr>
        <p:spPr>
          <a:xfrm>
            <a:off x="2225766" y="5293359"/>
            <a:ext cx="7753350" cy="354965"/>
          </a:xfrm>
          <a:prstGeom prst="rect">
            <a:avLst/>
          </a:prstGeom>
        </p:spPr>
        <p:txBody>
          <a:bodyPr/>
          <a:lstStyle>
            <a:lvl1pPr marL="0" indent="0" algn="ctr">
              <a:buNone/>
              <a:defRPr sz="2400">
                <a:solidFill>
                  <a:schemeClr val="bg2">
                    <a:lumMod val="50000"/>
                  </a:schemeClr>
                </a:solidFill>
                <a:latin typeface="+mj-lt"/>
              </a:defRPr>
            </a:lvl1pPr>
          </a:lstStyle>
          <a:p>
            <a:pPr lvl="0"/>
            <a:r>
              <a:rPr lang="en-US"/>
              <a:t>Click to edit Master text styles</a:t>
            </a:r>
          </a:p>
        </p:txBody>
      </p:sp>
    </p:spTree>
    <p:extLst>
      <p:ext uri="{BB962C8B-B14F-4D97-AF65-F5344CB8AC3E}">
        <p14:creationId xmlns:p14="http://schemas.microsoft.com/office/powerpoint/2010/main" val="3904312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13" name="Content Placeholder 2"/>
          <p:cNvSpPr>
            <a:spLocks noGrp="1"/>
          </p:cNvSpPr>
          <p:nvPr>
            <p:ph idx="17" hasCustomPrompt="1"/>
          </p:nvPr>
        </p:nvSpPr>
        <p:spPr>
          <a:xfrm>
            <a:off x="6508014" y="5372666"/>
            <a:ext cx="4522941"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algn="r">
              <a:lnSpc>
                <a:spcPct val="110000"/>
              </a:lnSpc>
            </a:pPr>
            <a:r>
              <a:rPr lang="en-US" sz="2400" dirty="0">
                <a:solidFill>
                  <a:schemeClr val="tx1">
                    <a:lumMod val="75000"/>
                    <a:lumOff val="25000"/>
                  </a:schemeClr>
                </a:solidFill>
                <a:cs typeface="Arial"/>
              </a:rPr>
              <a:t>– </a:t>
            </a:r>
            <a:r>
              <a:rPr lang="en-US" sz="2400" dirty="0" err="1">
                <a:solidFill>
                  <a:schemeClr val="tx1">
                    <a:lumMod val="75000"/>
                    <a:lumOff val="25000"/>
                  </a:schemeClr>
                </a:solidFill>
                <a:cs typeface="Arial"/>
              </a:rPr>
              <a:t>Firstandlast</a:t>
            </a:r>
            <a:r>
              <a:rPr lang="en-US" sz="2400" dirty="0">
                <a:solidFill>
                  <a:schemeClr val="tx1">
                    <a:lumMod val="75000"/>
                    <a:lumOff val="25000"/>
                  </a:schemeClr>
                </a:solidFill>
                <a:cs typeface="Arial"/>
              </a:rPr>
              <a:t> Name</a:t>
            </a:r>
          </a:p>
          <a:p>
            <a:pPr algn="r">
              <a:lnSpc>
                <a:spcPct val="110000"/>
              </a:lnSpc>
            </a:pPr>
            <a:r>
              <a:rPr lang="en-US" sz="1800" dirty="0">
                <a:solidFill>
                  <a:schemeClr val="tx1">
                    <a:lumMod val="60000"/>
                    <a:lumOff val="40000"/>
                  </a:schemeClr>
                </a:solidFill>
                <a:cs typeface="Arial"/>
              </a:rPr>
              <a:t>   Optional title line</a:t>
            </a:r>
            <a:endParaRPr lang="en-US" dirty="0"/>
          </a:p>
        </p:txBody>
      </p:sp>
      <p:sp>
        <p:nvSpPr>
          <p:cNvPr id="14" name="Text Placeholder 13"/>
          <p:cNvSpPr>
            <a:spLocks noGrp="1"/>
          </p:cNvSpPr>
          <p:nvPr>
            <p:ph type="body" sz="quarter" idx="18" hasCustomPrompt="1"/>
          </p:nvPr>
        </p:nvSpPr>
        <p:spPr>
          <a:xfrm>
            <a:off x="1259597" y="1734523"/>
            <a:ext cx="9600512" cy="3789978"/>
          </a:xfrm>
          <a:prstGeom prst="rect">
            <a:avLst/>
          </a:prstGeom>
          <a:ln>
            <a:solidFill>
              <a:srgbClr val="FFFFFF"/>
            </a:solidFill>
          </a:ln>
        </p:spPr>
        <p:txBody>
          <a:bodyPr vert="horz"/>
          <a:lstStyle>
            <a:lvl1pPr algn="ctr">
              <a:defRPr lang="en-US" sz="3200" b="0" smtClean="0">
                <a:solidFill>
                  <a:srgbClr val="BB0032"/>
                </a:solidFill>
                <a:cs typeface="Arial"/>
              </a:defRPr>
            </a:lvl1pPr>
          </a:lstStyle>
          <a:p>
            <a:pPr lvl="0"/>
            <a:r>
              <a:rPr lang="en-US" sz="6500" b="0" dirty="0">
                <a:solidFill>
                  <a:srgbClr val="BB0032"/>
                </a:solidFill>
                <a:latin typeface="+mj-lt"/>
                <a:cs typeface="Arial"/>
              </a:rPr>
              <a:t>“Notable quotes</a:t>
            </a:r>
            <a:br>
              <a:rPr lang="en-US" sz="6500" b="0" dirty="0">
                <a:solidFill>
                  <a:srgbClr val="BB0032"/>
                </a:solidFill>
                <a:latin typeface="+mj-lt"/>
                <a:cs typeface="Arial"/>
              </a:rPr>
            </a:br>
            <a:r>
              <a:rPr lang="en-US" sz="6500" b="0" dirty="0">
                <a:solidFill>
                  <a:srgbClr val="BB0032"/>
                </a:solidFill>
                <a:latin typeface="+mj-lt"/>
                <a:cs typeface="Arial"/>
              </a:rPr>
              <a:t>goes right here,</a:t>
            </a:r>
            <a:br>
              <a:rPr lang="en-US" sz="6500" b="0" dirty="0">
                <a:solidFill>
                  <a:srgbClr val="BB0032"/>
                </a:solidFill>
                <a:latin typeface="+mj-lt"/>
                <a:cs typeface="Arial"/>
              </a:rPr>
            </a:br>
            <a:r>
              <a:rPr lang="en-US" sz="6500" b="0" dirty="0">
                <a:solidFill>
                  <a:srgbClr val="BB0032"/>
                </a:solidFill>
                <a:latin typeface="+mj-lt"/>
                <a:cs typeface="Arial"/>
              </a:rPr>
              <a:t>yes right here.”</a:t>
            </a:r>
            <a:endParaRPr lang="en-US" dirty="0"/>
          </a:p>
        </p:txBody>
      </p:sp>
    </p:spTree>
    <p:extLst>
      <p:ext uri="{BB962C8B-B14F-4D97-AF65-F5344CB8AC3E}">
        <p14:creationId xmlns:p14="http://schemas.microsoft.com/office/powerpoint/2010/main" val="3609331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1143000"/>
          </a:xfrm>
          <a:prstGeom prst="rect">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94799" b="1"/>
          <a:stretch/>
        </p:blipFill>
        <p:spPr>
          <a:xfrm>
            <a:off x="0" y="1143000"/>
            <a:ext cx="12192000" cy="23806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480" y="5995530"/>
            <a:ext cx="4267200" cy="458611"/>
          </a:xfrm>
          <a:prstGeom prst="rect">
            <a:avLst/>
          </a:prstGeom>
        </p:spPr>
      </p:pic>
    </p:spTree>
    <p:extLst>
      <p:ext uri="{BB962C8B-B14F-4D97-AF65-F5344CB8AC3E}">
        <p14:creationId xmlns:p14="http://schemas.microsoft.com/office/powerpoint/2010/main" val="2835772222"/>
      </p:ext>
    </p:extLst>
  </p:cSld>
  <p:clrMapOvr>
    <a:masterClrMapping/>
  </p:clrMapOvr>
  <p:extLst>
    <p:ext uri="{DCECCB84-F9BA-43D5-87BE-67443E8EF086}">
      <p15:sldGuideLst xmlns:p15="http://schemas.microsoft.com/office/powerpoint/2012/main">
        <p15:guide id="1" orient="horz" pos="35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8" name="Rectangle 7"/>
          <p:cNvSpPr/>
          <p:nvPr/>
        </p:nvSpPr>
        <p:spPr>
          <a:xfrm>
            <a:off x="0" y="0"/>
            <a:ext cx="12192000" cy="1143000"/>
          </a:xfrm>
          <a:prstGeom prst="rect">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t="94799" b="1"/>
          <a:stretch/>
        </p:blipFill>
        <p:spPr>
          <a:xfrm>
            <a:off x="0" y="1143000"/>
            <a:ext cx="12192000" cy="23806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7311" y="3060944"/>
            <a:ext cx="5917380" cy="1589265"/>
          </a:xfrm>
          <a:prstGeom prst="rect">
            <a:avLst/>
          </a:prstGeom>
        </p:spPr>
      </p:pic>
    </p:spTree>
    <p:extLst>
      <p:ext uri="{BB962C8B-B14F-4D97-AF65-F5344CB8AC3E}">
        <p14:creationId xmlns:p14="http://schemas.microsoft.com/office/powerpoint/2010/main" val="3813595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C56E19-6BB5-4503-BA77-079C2653BE57}"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CA7B3-368D-45D7-BC46-7C51FD7E69AC}" type="slidenum">
              <a:rPr lang="en-US" smtClean="0"/>
              <a:t>‹#›</a:t>
            </a:fld>
            <a:endParaRPr lang="en-US"/>
          </a:p>
        </p:txBody>
      </p:sp>
    </p:spTree>
    <p:extLst>
      <p:ext uri="{BB962C8B-B14F-4D97-AF65-F5344CB8AC3E}">
        <p14:creationId xmlns:p14="http://schemas.microsoft.com/office/powerpoint/2010/main" val="2643013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56E19-6BB5-4503-BA77-079C2653BE57}"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CA7B3-368D-45D7-BC46-7C51FD7E69AC}" type="slidenum">
              <a:rPr lang="en-US" smtClean="0"/>
              <a:t>‹#›</a:t>
            </a:fld>
            <a:endParaRPr lang="en-US"/>
          </a:p>
        </p:txBody>
      </p:sp>
    </p:spTree>
    <p:extLst>
      <p:ext uri="{BB962C8B-B14F-4D97-AF65-F5344CB8AC3E}">
        <p14:creationId xmlns:p14="http://schemas.microsoft.com/office/powerpoint/2010/main" val="2355531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56E19-6BB5-4503-BA77-079C2653BE57}"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CA7B3-368D-45D7-BC46-7C51FD7E69AC}" type="slidenum">
              <a:rPr lang="en-US" smtClean="0"/>
              <a:t>‹#›</a:t>
            </a:fld>
            <a:endParaRPr lang="en-US"/>
          </a:p>
        </p:txBody>
      </p:sp>
    </p:spTree>
    <p:extLst>
      <p:ext uri="{BB962C8B-B14F-4D97-AF65-F5344CB8AC3E}">
        <p14:creationId xmlns:p14="http://schemas.microsoft.com/office/powerpoint/2010/main" val="4268366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56E19-6BB5-4503-BA77-079C2653BE57}" type="datetimeFigureOut">
              <a:rPr lang="en-US" smtClean="0"/>
              <a:t>11/19/19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CA7B3-368D-45D7-BC46-7C51FD7E69AC}" type="slidenum">
              <a:rPr lang="en-US" smtClean="0"/>
              <a:t>‹#›</a:t>
            </a:fld>
            <a:endParaRPr lang="en-US"/>
          </a:p>
        </p:txBody>
      </p:sp>
    </p:spTree>
    <p:extLst>
      <p:ext uri="{BB962C8B-B14F-4D97-AF65-F5344CB8AC3E}">
        <p14:creationId xmlns:p14="http://schemas.microsoft.com/office/powerpoint/2010/main" val="3125262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56E19-6BB5-4503-BA77-079C2653BE57}" type="datetimeFigureOut">
              <a:rPr lang="en-US" smtClean="0"/>
              <a:t>11/19/19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CA7B3-368D-45D7-BC46-7C51FD7E69AC}" type="slidenum">
              <a:rPr lang="en-US" smtClean="0"/>
              <a:t>‹#›</a:t>
            </a:fld>
            <a:endParaRPr lang="en-US"/>
          </a:p>
        </p:txBody>
      </p:sp>
    </p:spTree>
    <p:extLst>
      <p:ext uri="{BB962C8B-B14F-4D97-AF65-F5344CB8AC3E}">
        <p14:creationId xmlns:p14="http://schemas.microsoft.com/office/powerpoint/2010/main" val="2539372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56E19-6BB5-4503-BA77-079C2653BE57}" type="datetimeFigureOut">
              <a:rPr lang="en-US" smtClean="0"/>
              <a:t>11/19/19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CA7B3-368D-45D7-BC46-7C51FD7E69AC}" type="slidenum">
              <a:rPr lang="en-US" smtClean="0"/>
              <a:t>‹#›</a:t>
            </a:fld>
            <a:endParaRPr lang="en-US"/>
          </a:p>
        </p:txBody>
      </p:sp>
    </p:spTree>
    <p:extLst>
      <p:ext uri="{BB962C8B-B14F-4D97-AF65-F5344CB8AC3E}">
        <p14:creationId xmlns:p14="http://schemas.microsoft.com/office/powerpoint/2010/main" val="929009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56E19-6BB5-4503-BA77-079C2653BE57}" type="datetimeFigureOut">
              <a:rPr lang="en-US" smtClean="0"/>
              <a:t>11/19/19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CA7B3-368D-45D7-BC46-7C51FD7E69AC}" type="slidenum">
              <a:rPr lang="en-US" smtClean="0"/>
              <a:t>‹#›</a:t>
            </a:fld>
            <a:endParaRPr lang="en-US"/>
          </a:p>
        </p:txBody>
      </p:sp>
    </p:spTree>
    <p:extLst>
      <p:ext uri="{BB962C8B-B14F-4D97-AF65-F5344CB8AC3E}">
        <p14:creationId xmlns:p14="http://schemas.microsoft.com/office/powerpoint/2010/main" val="2922498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C56E19-6BB5-4503-BA77-079C2653BE57}" type="datetimeFigureOut">
              <a:rPr lang="en-US" smtClean="0"/>
              <a:t>11/19/19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CA7B3-368D-45D7-BC46-7C51FD7E69AC}" type="slidenum">
              <a:rPr lang="en-US" smtClean="0"/>
              <a:t>‹#›</a:t>
            </a:fld>
            <a:endParaRPr lang="en-US"/>
          </a:p>
        </p:txBody>
      </p:sp>
    </p:spTree>
    <p:extLst>
      <p:ext uri="{BB962C8B-B14F-4D97-AF65-F5344CB8AC3E}">
        <p14:creationId xmlns:p14="http://schemas.microsoft.com/office/powerpoint/2010/main" val="2528282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C56E19-6BB5-4503-BA77-079C2653BE57}" type="datetimeFigureOut">
              <a:rPr lang="en-US" smtClean="0"/>
              <a:t>11/19/19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CA7B3-368D-45D7-BC46-7C51FD7E69AC}" type="slidenum">
              <a:rPr lang="en-US" smtClean="0"/>
              <a:t>‹#›</a:t>
            </a:fld>
            <a:endParaRPr lang="en-US"/>
          </a:p>
        </p:txBody>
      </p:sp>
    </p:spTree>
    <p:extLst>
      <p:ext uri="{BB962C8B-B14F-4D97-AF65-F5344CB8AC3E}">
        <p14:creationId xmlns:p14="http://schemas.microsoft.com/office/powerpoint/2010/main" val="2076792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56E19-6BB5-4503-BA77-079C2653BE57}"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CA7B3-368D-45D7-BC46-7C51FD7E69AC}" type="slidenum">
              <a:rPr lang="en-US" smtClean="0"/>
              <a:t>‹#›</a:t>
            </a:fld>
            <a:endParaRPr lang="en-US"/>
          </a:p>
        </p:txBody>
      </p:sp>
    </p:spTree>
    <p:extLst>
      <p:ext uri="{BB962C8B-B14F-4D97-AF65-F5344CB8AC3E}">
        <p14:creationId xmlns:p14="http://schemas.microsoft.com/office/powerpoint/2010/main" val="167764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07640" y="649605"/>
            <a:ext cx="7503160" cy="742315"/>
          </a:xfrm>
          <a:prstGeom prst="rect">
            <a:avLst/>
          </a:prstGeom>
        </p:spPr>
        <p:txBody>
          <a:bodyPr/>
          <a:lstStyle>
            <a:lvl1pPr>
              <a:defRPr lang="en-US" sz="4000" b="1" dirty="0">
                <a:solidFill>
                  <a:srgbClr val="6F963B"/>
                </a:solidFill>
                <a:latin typeface="Arial" charset="-52"/>
              </a:defRPr>
            </a:lvl1pPr>
          </a:lstStyle>
          <a:p>
            <a:pPr lvl="0" algn="ctr"/>
            <a:r>
              <a:rPr lang="en-US" dirty="0"/>
              <a:t>Click to edit Master title style</a:t>
            </a:r>
          </a:p>
        </p:txBody>
      </p:sp>
      <p:sp>
        <p:nvSpPr>
          <p:cNvPr id="3" name="Content Placeholder 2"/>
          <p:cNvSpPr>
            <a:spLocks noGrp="1"/>
          </p:cNvSpPr>
          <p:nvPr>
            <p:ph idx="1"/>
          </p:nvPr>
        </p:nvSpPr>
        <p:spPr>
          <a:xfrm>
            <a:off x="751840" y="1950719"/>
            <a:ext cx="10698480" cy="40436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7284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56E19-6BB5-4503-BA77-079C2653BE57}"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CA7B3-368D-45D7-BC46-7C51FD7E69AC}" type="slidenum">
              <a:rPr lang="en-US" smtClean="0"/>
              <a:t>‹#›</a:t>
            </a:fld>
            <a:endParaRPr lang="en-US"/>
          </a:p>
        </p:txBody>
      </p:sp>
    </p:spTree>
    <p:extLst>
      <p:ext uri="{BB962C8B-B14F-4D97-AF65-F5344CB8AC3E}">
        <p14:creationId xmlns:p14="http://schemas.microsoft.com/office/powerpoint/2010/main" val="48539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869406" y="4179378"/>
            <a:ext cx="10445750" cy="860074"/>
          </a:xfrm>
          <a:prstGeom prst="rect">
            <a:avLst/>
          </a:prstGeom>
        </p:spPr>
        <p:txBody>
          <a:bodyPr/>
          <a:lstStyle>
            <a:lvl1pPr marL="0" indent="0" algn="ctr">
              <a:buNone/>
              <a:defRPr sz="6000">
                <a:solidFill>
                  <a:srgbClr val="666666"/>
                </a:solidFill>
                <a:latin typeface="+mj-lt"/>
              </a:defRPr>
            </a:lvl1pPr>
          </a:lstStyle>
          <a:p>
            <a:pPr lvl="0"/>
            <a:r>
              <a:rPr lang="en-US"/>
              <a:t>Click to edit Master text styles</a:t>
            </a:r>
          </a:p>
        </p:txBody>
      </p:sp>
      <p:sp>
        <p:nvSpPr>
          <p:cNvPr id="29" name="Text Placeholder 28"/>
          <p:cNvSpPr>
            <a:spLocks noGrp="1"/>
          </p:cNvSpPr>
          <p:nvPr>
            <p:ph type="body" sz="quarter" idx="11"/>
          </p:nvPr>
        </p:nvSpPr>
        <p:spPr>
          <a:xfrm>
            <a:off x="2225766" y="5293359"/>
            <a:ext cx="7753350" cy="354965"/>
          </a:xfrm>
          <a:prstGeom prst="rect">
            <a:avLst/>
          </a:prstGeom>
        </p:spPr>
        <p:txBody>
          <a:bodyPr/>
          <a:lstStyle>
            <a:lvl1pPr marL="0" indent="0" algn="ctr">
              <a:buNone/>
              <a:defRPr sz="2400">
                <a:solidFill>
                  <a:schemeClr val="bg2">
                    <a:lumMod val="50000"/>
                  </a:schemeClr>
                </a:solidFill>
                <a:latin typeface="+mj-lt"/>
              </a:defRPr>
            </a:lvl1pPr>
          </a:lstStyle>
          <a:p>
            <a:pPr lvl="0"/>
            <a:r>
              <a:rPr lang="en-US"/>
              <a:t>Click to edit Master text styles</a:t>
            </a:r>
          </a:p>
        </p:txBody>
      </p:sp>
    </p:spTree>
    <p:extLst>
      <p:ext uri="{BB962C8B-B14F-4D97-AF65-F5344CB8AC3E}">
        <p14:creationId xmlns:p14="http://schemas.microsoft.com/office/powerpoint/2010/main" val="207340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6" y="274638"/>
            <a:ext cx="10094383" cy="633412"/>
          </a:xfrm>
          <a:prstGeom prst="rect">
            <a:avLst/>
          </a:prstGeom>
        </p:spPr>
        <p:txBody>
          <a:bodyPr/>
          <a:lstStyle/>
          <a:p>
            <a:r>
              <a:rPr lang="en-US" dirty="0"/>
              <a:t>Click to edit Master title style</a:t>
            </a:r>
          </a:p>
        </p:txBody>
      </p:sp>
      <p:sp>
        <p:nvSpPr>
          <p:cNvPr id="5" name="Content Placeholder 2"/>
          <p:cNvSpPr>
            <a:spLocks noGrp="1"/>
          </p:cNvSpPr>
          <p:nvPr>
            <p:ph idx="1"/>
          </p:nvPr>
        </p:nvSpPr>
        <p:spPr>
          <a:xfrm>
            <a:off x="609602" y="1066800"/>
            <a:ext cx="10972797" cy="4343400"/>
          </a:xfrm>
          <a:prstGeom prst="rect">
            <a:avLst/>
          </a:prstGeom>
        </p:spPr>
        <p:txBody>
          <a:bodyPr/>
          <a:lstStyle>
            <a:lvl1pPr>
              <a:defRPr>
                <a:solidFill>
                  <a:srgbClr val="344447"/>
                </a:solidFill>
              </a:defRPr>
            </a:lvl1pPr>
            <a:lvl2pPr>
              <a:defRPr>
                <a:solidFill>
                  <a:srgbClr val="344447"/>
                </a:solidFill>
              </a:defRPr>
            </a:lvl2pPr>
            <a:lvl3pPr>
              <a:defRPr>
                <a:solidFill>
                  <a:srgbClr val="344447"/>
                </a:solidFill>
              </a:defRPr>
            </a:lvl3pPr>
            <a:lvl4pPr>
              <a:defRPr>
                <a:solidFill>
                  <a:srgbClr val="344447"/>
                </a:solidFill>
              </a:defRPr>
            </a:lvl4pPr>
            <a:lvl5pPr>
              <a:defRPr>
                <a:solidFill>
                  <a:srgbClr val="3444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262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Tree>
    <p:extLst>
      <p:ext uri="{BB962C8B-B14F-4D97-AF65-F5344CB8AC3E}">
        <p14:creationId xmlns:p14="http://schemas.microsoft.com/office/powerpoint/2010/main" val="260597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left)">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left)">
                                      <p:cBhvr>
                                        <p:cTn id="15" dur="500"/>
                                        <p:tgtEl>
                                          <p:spTgt spid="9">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wipe(left)">
                                      <p:cBhvr>
                                        <p:cTn id="18" dur="500"/>
                                        <p:tgtEl>
                                          <p:spTgt spid="9">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wipe(left)">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tmplLst>
          <p:tmpl>
            <p:tnLst>
              <p:par>
                <p:cTn presetID="22" presetClass="entr" presetSubtype="8"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 lvl="1">
            <p:tnLst>
              <p:par>
                <p:cTn presetID="22" presetClass="entr" presetSubtype="8"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3904" y="237394"/>
            <a:ext cx="11564192" cy="668215"/>
          </a:xfrm>
        </p:spPr>
        <p:txBody>
          <a:bodyPr anchor="b"/>
          <a:lstStyle>
            <a:lvl1pPr>
              <a:defRPr>
                <a:solidFill>
                  <a:srgbClr val="BB0000"/>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2E38D9-A055-4149-A136-9916290B958D}" type="datetimeFigureOut">
              <a:rPr lang="en-US" smtClean="0"/>
              <a:t>11/19/19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A7587-EF18-1B40-9F0E-E5FBA16F98DC}" type="slidenum">
              <a:rPr lang="en-US" smtClean="0"/>
              <a:t>‹#›</a:t>
            </a:fld>
            <a:endParaRPr lang="en-US"/>
          </a:p>
        </p:txBody>
      </p:sp>
      <p:cxnSp>
        <p:nvCxnSpPr>
          <p:cNvPr id="7" name="Straight Connector 6"/>
          <p:cNvCxnSpPr/>
          <p:nvPr userDrawn="1"/>
        </p:nvCxnSpPr>
        <p:spPr>
          <a:xfrm>
            <a:off x="313904" y="967155"/>
            <a:ext cx="11564192" cy="0"/>
          </a:xfrm>
          <a:prstGeom prst="line">
            <a:avLst/>
          </a:prstGeom>
          <a:ln w="6350">
            <a:solidFill>
              <a:srgbClr val="666666"/>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12192000" cy="175846"/>
          </a:xfrm>
          <a:prstGeom prst="rect">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3378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904" y="237393"/>
            <a:ext cx="11564192" cy="668216"/>
          </a:xfrm>
        </p:spPr>
        <p:txBody>
          <a:bodyPr anchor="b"/>
          <a:lstStyle>
            <a:lvl1pPr>
              <a:defRPr>
                <a:solidFill>
                  <a:srgbClr val="BB0000"/>
                </a:solidFill>
              </a:defRPr>
            </a:lvl1pPr>
          </a:lstStyle>
          <a:p>
            <a:r>
              <a:rPr lang="en-US"/>
              <a:t>Click to edit Master title style</a:t>
            </a:r>
            <a:endParaRPr lang="en-US" dirty="0"/>
          </a:p>
        </p:txBody>
      </p:sp>
      <p:sp>
        <p:nvSpPr>
          <p:cNvPr id="3" name="Content Placeholder 2"/>
          <p:cNvSpPr>
            <a:spLocks noGrp="1"/>
          </p:cNvSpPr>
          <p:nvPr>
            <p:ph idx="1"/>
          </p:nvPr>
        </p:nvSpPr>
        <p:spPr>
          <a:xfrm>
            <a:off x="313904" y="1028702"/>
            <a:ext cx="11564192" cy="502919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2E38D9-A055-4149-A136-9916290B958D}"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A7587-EF18-1B40-9F0E-E5FBA16F98DC}" type="slidenum">
              <a:rPr lang="en-US" smtClean="0"/>
              <a:t>‹#›</a:t>
            </a:fld>
            <a:endParaRPr lang="en-US"/>
          </a:p>
        </p:txBody>
      </p:sp>
      <p:cxnSp>
        <p:nvCxnSpPr>
          <p:cNvPr id="9" name="Straight Connector 8"/>
          <p:cNvCxnSpPr/>
          <p:nvPr userDrawn="1"/>
        </p:nvCxnSpPr>
        <p:spPr>
          <a:xfrm>
            <a:off x="313904" y="967155"/>
            <a:ext cx="11564192" cy="0"/>
          </a:xfrm>
          <a:prstGeom prst="line">
            <a:avLst/>
          </a:prstGeom>
          <a:ln w="6350">
            <a:solidFill>
              <a:srgbClr val="666666"/>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12192000" cy="175846"/>
          </a:xfrm>
          <a:prstGeom prst="rect">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8821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ection Break /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3904" y="1122363"/>
            <a:ext cx="11564192" cy="2387600"/>
          </a:xfrm>
        </p:spPr>
        <p:txBody>
          <a:bodyPr anchor="b"/>
          <a:lstStyle>
            <a:lvl1pPr algn="l">
              <a:defRPr sz="6000" baseline="0">
                <a:solidFill>
                  <a:srgbClr val="BB0000"/>
                </a:solidFill>
              </a:defRPr>
            </a:lvl1pPr>
          </a:lstStyle>
          <a:p>
            <a:r>
              <a:rPr lang="en-US" dirty="0"/>
              <a:t>Click to Add Section Break / Title Here</a:t>
            </a:r>
          </a:p>
        </p:txBody>
      </p:sp>
      <p:sp>
        <p:nvSpPr>
          <p:cNvPr id="3" name="Subtitle 2"/>
          <p:cNvSpPr>
            <a:spLocks noGrp="1"/>
          </p:cNvSpPr>
          <p:nvPr>
            <p:ph type="subTitle" idx="1" hasCustomPrompt="1"/>
          </p:nvPr>
        </p:nvSpPr>
        <p:spPr>
          <a:xfrm>
            <a:off x="313904" y="3602038"/>
            <a:ext cx="11564192" cy="1655762"/>
          </a:xfrm>
        </p:spPr>
        <p:txBody>
          <a:bodyPr/>
          <a:lstStyle>
            <a:lvl1pPr marL="0" indent="0" algn="l">
              <a:buNone/>
              <a:defRPr sz="2400">
                <a:solidFill>
                  <a:srgbClr val="6666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4" name="Date Placeholder 3"/>
          <p:cNvSpPr>
            <a:spLocks noGrp="1"/>
          </p:cNvSpPr>
          <p:nvPr>
            <p:ph type="dt" sz="half" idx="10"/>
          </p:nvPr>
        </p:nvSpPr>
        <p:spPr/>
        <p:txBody>
          <a:bodyPr/>
          <a:lstStyle/>
          <a:p>
            <a:fld id="{A82E38D9-A055-4149-A136-9916290B958D}"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A7587-EF18-1B40-9F0E-E5FBA16F98DC}" type="slidenum">
              <a:rPr lang="en-US" smtClean="0"/>
              <a:t>‹#›</a:t>
            </a:fld>
            <a:endParaRPr lang="en-US"/>
          </a:p>
        </p:txBody>
      </p:sp>
      <p:pic>
        <p:nvPicPr>
          <p:cNvPr id="7" name="Picture 6"/>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83063"/>
          <a:stretch/>
        </p:blipFill>
        <p:spPr>
          <a:xfrm>
            <a:off x="0" y="45719"/>
            <a:ext cx="12192000" cy="775388"/>
          </a:xfrm>
          <a:prstGeom prst="rect">
            <a:avLst/>
          </a:prstGeom>
        </p:spPr>
      </p:pic>
      <p:sp>
        <p:nvSpPr>
          <p:cNvPr id="8" name="Rectangle 7"/>
          <p:cNvSpPr/>
          <p:nvPr userDrawn="1"/>
        </p:nvSpPr>
        <p:spPr>
          <a:xfrm>
            <a:off x="0" y="1"/>
            <a:ext cx="12192000" cy="45719"/>
          </a:xfrm>
          <a:prstGeom prst="rect">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0"/>
            <a:ext cx="12192000" cy="175846"/>
          </a:xfrm>
          <a:prstGeom prst="rect">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834022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27049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0" r:id="rId5"/>
    <p:sldLayoutId id="2147483682" r:id="rId6"/>
  </p:sldLayoutIdLst>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904" y="365126"/>
            <a:ext cx="1156419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13904" y="1825626"/>
            <a:ext cx="11564192" cy="423252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03247" y="6302867"/>
            <a:ext cx="1276519" cy="317254"/>
          </a:xfrm>
          <a:prstGeom prst="rect">
            <a:avLst/>
          </a:prstGeom>
        </p:spPr>
        <p:txBody>
          <a:bodyPr vert="horz" lIns="91440" tIns="45720" rIns="91440" bIns="45720" rtlCol="0" anchor="ctr"/>
          <a:lstStyle>
            <a:lvl1pPr algn="l">
              <a:defRPr sz="1050">
                <a:solidFill>
                  <a:srgbClr val="666666"/>
                </a:solidFill>
                <a:latin typeface="Arial" charset="0"/>
                <a:ea typeface="Arial" charset="0"/>
                <a:cs typeface="Arial" charset="0"/>
              </a:defRPr>
            </a:lvl1pPr>
          </a:lstStyle>
          <a:p>
            <a:fld id="{A82E38D9-A055-4149-A136-9916290B958D}" type="datetimeFigureOut">
              <a:rPr lang="en-US" smtClean="0"/>
              <a:pPr/>
              <a:t>11/19/19</a:t>
            </a:fld>
            <a:endParaRPr lang="en-US" dirty="0"/>
          </a:p>
        </p:txBody>
      </p:sp>
      <p:sp>
        <p:nvSpPr>
          <p:cNvPr id="5" name="Footer Placeholder 4"/>
          <p:cNvSpPr>
            <a:spLocks noGrp="1"/>
          </p:cNvSpPr>
          <p:nvPr>
            <p:ph type="ftr" sz="quarter" idx="3"/>
          </p:nvPr>
        </p:nvSpPr>
        <p:spPr>
          <a:xfrm>
            <a:off x="6516928" y="6302867"/>
            <a:ext cx="4114800" cy="317254"/>
          </a:xfrm>
          <a:prstGeom prst="rect">
            <a:avLst/>
          </a:prstGeom>
        </p:spPr>
        <p:txBody>
          <a:bodyPr vert="horz" lIns="91440" tIns="45720" rIns="91440" bIns="45720" rtlCol="0" anchor="ctr"/>
          <a:lstStyle>
            <a:lvl1pPr algn="ctr">
              <a:defRPr sz="1050">
                <a:solidFill>
                  <a:srgbClr val="666666"/>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11068891" y="6299446"/>
            <a:ext cx="809205" cy="317254"/>
          </a:xfrm>
          <a:prstGeom prst="rect">
            <a:avLst/>
          </a:prstGeom>
        </p:spPr>
        <p:txBody>
          <a:bodyPr vert="horz" lIns="91440" tIns="45720" rIns="91440" bIns="45720" rtlCol="0" anchor="ctr"/>
          <a:lstStyle>
            <a:lvl1pPr algn="r">
              <a:defRPr sz="1050">
                <a:solidFill>
                  <a:srgbClr val="666666"/>
                </a:solidFill>
              </a:defRPr>
            </a:lvl1pPr>
          </a:lstStyle>
          <a:p>
            <a:fld id="{F98A7587-EF18-1B40-9F0E-E5FBA16F98DC}" type="slidenum">
              <a:rPr lang="en-US" smtClean="0"/>
              <a:pPr/>
              <a:t>‹#›</a:t>
            </a:fld>
            <a:endParaRPr lang="en-US"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905" y="6299446"/>
            <a:ext cx="2951927" cy="317254"/>
          </a:xfrm>
          <a:prstGeom prst="rect">
            <a:avLst/>
          </a:prstGeom>
        </p:spPr>
      </p:pic>
    </p:spTree>
    <p:extLst>
      <p:ext uri="{BB962C8B-B14F-4D97-AF65-F5344CB8AC3E}">
        <p14:creationId xmlns:p14="http://schemas.microsoft.com/office/powerpoint/2010/main" val="290241321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904" y="365126"/>
            <a:ext cx="1156419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13904" y="1825626"/>
            <a:ext cx="11564192" cy="423252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03247" y="6302867"/>
            <a:ext cx="1276519" cy="317254"/>
          </a:xfrm>
          <a:prstGeom prst="rect">
            <a:avLst/>
          </a:prstGeom>
        </p:spPr>
        <p:txBody>
          <a:bodyPr vert="horz" lIns="91440" tIns="45720" rIns="91440" bIns="45720" rtlCol="0" anchor="ctr"/>
          <a:lstStyle>
            <a:lvl1pPr algn="l">
              <a:defRPr sz="1050">
                <a:solidFill>
                  <a:srgbClr val="666666"/>
                </a:solidFill>
                <a:latin typeface="Arial" charset="0"/>
                <a:ea typeface="Arial" charset="0"/>
                <a:cs typeface="Arial" charset="0"/>
              </a:defRPr>
            </a:lvl1pPr>
          </a:lstStyle>
          <a:p>
            <a:fld id="{A82E38D9-A055-4149-A136-9916290B958D}" type="datetimeFigureOut">
              <a:rPr lang="en-US" smtClean="0"/>
              <a:pPr/>
              <a:t>11/19/19</a:t>
            </a:fld>
            <a:endParaRPr lang="en-US" dirty="0"/>
          </a:p>
        </p:txBody>
      </p:sp>
      <p:sp>
        <p:nvSpPr>
          <p:cNvPr id="5" name="Footer Placeholder 4"/>
          <p:cNvSpPr>
            <a:spLocks noGrp="1"/>
          </p:cNvSpPr>
          <p:nvPr>
            <p:ph type="ftr" sz="quarter" idx="3"/>
          </p:nvPr>
        </p:nvSpPr>
        <p:spPr>
          <a:xfrm>
            <a:off x="6516928" y="6302867"/>
            <a:ext cx="4114800" cy="317254"/>
          </a:xfrm>
          <a:prstGeom prst="rect">
            <a:avLst/>
          </a:prstGeom>
        </p:spPr>
        <p:txBody>
          <a:bodyPr vert="horz" lIns="91440" tIns="45720" rIns="91440" bIns="45720" rtlCol="0" anchor="ctr"/>
          <a:lstStyle>
            <a:lvl1pPr algn="ctr">
              <a:defRPr sz="1050">
                <a:solidFill>
                  <a:srgbClr val="666666"/>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11068891" y="6299446"/>
            <a:ext cx="809205" cy="317254"/>
          </a:xfrm>
          <a:prstGeom prst="rect">
            <a:avLst/>
          </a:prstGeom>
        </p:spPr>
        <p:txBody>
          <a:bodyPr vert="horz" lIns="91440" tIns="45720" rIns="91440" bIns="45720" rtlCol="0" anchor="ctr"/>
          <a:lstStyle>
            <a:lvl1pPr algn="r">
              <a:defRPr sz="1050">
                <a:solidFill>
                  <a:srgbClr val="666666"/>
                </a:solidFill>
              </a:defRPr>
            </a:lvl1pPr>
          </a:lstStyle>
          <a:p>
            <a:fld id="{F98A7587-EF18-1B40-9F0E-E5FBA16F98DC}" type="slidenum">
              <a:rPr lang="en-US" smtClean="0"/>
              <a:pPr/>
              <a:t>‹#›</a:t>
            </a:fld>
            <a:endParaRPr lang="en-US" dirty="0"/>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905" y="6299446"/>
            <a:ext cx="2951927" cy="317254"/>
          </a:xfrm>
          <a:prstGeom prst="rect">
            <a:avLst/>
          </a:prstGeom>
        </p:spPr>
      </p:pic>
    </p:spTree>
    <p:extLst>
      <p:ext uri="{BB962C8B-B14F-4D97-AF65-F5344CB8AC3E}">
        <p14:creationId xmlns:p14="http://schemas.microsoft.com/office/powerpoint/2010/main" val="233403112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14" r:id="rId7"/>
    <p:sldLayoutId id="2147483716" r:id="rId8"/>
  </p:sldLayoutIdLst>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56E19-6BB5-4503-BA77-079C2653BE57}" type="datetimeFigureOut">
              <a:rPr lang="en-US" smtClean="0"/>
              <a:t>11/19/19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CA7B3-368D-45D7-BC46-7C51FD7E69AC}" type="slidenum">
              <a:rPr lang="en-US" smtClean="0"/>
              <a:t>‹#›</a:t>
            </a:fld>
            <a:endParaRPr lang="en-US"/>
          </a:p>
        </p:txBody>
      </p:sp>
    </p:spTree>
    <p:extLst>
      <p:ext uri="{BB962C8B-B14F-4D97-AF65-F5344CB8AC3E}">
        <p14:creationId xmlns:p14="http://schemas.microsoft.com/office/powerpoint/2010/main" val="6720697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tif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19288" y="2056025"/>
            <a:ext cx="7856220" cy="1832885"/>
          </a:xfrm>
          <a:prstGeom prst="rect">
            <a:avLst/>
          </a:prstGeom>
          <a:noFill/>
        </p:spPr>
        <p:txBody>
          <a:bodyPr wrap="square" lIns="0" tIns="0" rIns="0" bIns="0" rtlCol="0">
            <a:noAutofit/>
          </a:bodyPr>
          <a:lstStyle/>
          <a:p>
            <a:endParaRPr lang="en-US" sz="1400" i="1" dirty="0">
              <a:solidFill>
                <a:srgbClr val="BB0000"/>
              </a:solidFill>
              <a:latin typeface="Georgia" charset="0"/>
              <a:ea typeface="Georgia" charset="0"/>
              <a:cs typeface="Georgia" charset="0"/>
            </a:endParaRPr>
          </a:p>
          <a:p>
            <a:r>
              <a:rPr lang="en-US" sz="4000" dirty="0">
                <a:solidFill>
                  <a:srgbClr val="BB0000"/>
                </a:solidFill>
                <a:latin typeface="Proxima Nova Rg" panose="02000506030000020004" pitchFamily="50" charset="0"/>
                <a:ea typeface="Arial" charset="0"/>
                <a:cs typeface="Arial" charset="0"/>
              </a:rPr>
              <a:t>Risk Management Trends  </a:t>
            </a:r>
            <a:endParaRPr lang="en-US" sz="2400" dirty="0">
              <a:solidFill>
                <a:srgbClr val="BB0000"/>
              </a:solidFill>
              <a:latin typeface="Proxima Nova Rg" panose="02000506030000020004" pitchFamily="50" charset="0"/>
              <a:ea typeface="Arial" charset="0"/>
              <a:cs typeface="Arial" charset="0"/>
            </a:endParaRPr>
          </a:p>
        </p:txBody>
      </p:sp>
      <p:cxnSp>
        <p:nvCxnSpPr>
          <p:cNvPr id="16" name="Straight Connector 15"/>
          <p:cNvCxnSpPr/>
          <p:nvPr/>
        </p:nvCxnSpPr>
        <p:spPr>
          <a:xfrm>
            <a:off x="1919289" y="2969077"/>
            <a:ext cx="8440737" cy="0"/>
          </a:xfrm>
          <a:prstGeom prst="line">
            <a:avLst/>
          </a:prstGeom>
          <a:ln w="6350">
            <a:solidFill>
              <a:srgbClr val="66666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19288" y="3069770"/>
            <a:ext cx="7856220" cy="1502229"/>
          </a:xfrm>
          <a:prstGeom prst="rect">
            <a:avLst/>
          </a:prstGeom>
          <a:noFill/>
        </p:spPr>
        <p:txBody>
          <a:bodyPr wrap="square" lIns="0" tIns="0" rIns="0" bIns="0" rtlCol="0">
            <a:noAutofit/>
          </a:bodyPr>
          <a:lstStyle/>
          <a:p>
            <a:r>
              <a:rPr lang="en-US" sz="2400" i="1" dirty="0">
                <a:solidFill>
                  <a:srgbClr val="666666"/>
                </a:solidFill>
                <a:latin typeface="Cambria" panose="02040503050406030204" pitchFamily="18" charset="0"/>
                <a:ea typeface="Georgia" charset="0"/>
                <a:cs typeface="Georgia" charset="0"/>
              </a:rPr>
              <a:t>Philip S. Renaud, II </a:t>
            </a:r>
            <a:r>
              <a:rPr lang="en-US" sz="2400" dirty="0">
                <a:solidFill>
                  <a:srgbClr val="666666"/>
                </a:solidFill>
                <a:latin typeface="Cambria" panose="02040503050406030204" pitchFamily="18" charset="0"/>
                <a:ea typeface="Georgia" charset="0"/>
                <a:cs typeface="Georgia" charset="0"/>
              </a:rPr>
              <a:t>|</a:t>
            </a:r>
            <a:r>
              <a:rPr lang="en-US" sz="2400" i="1" dirty="0">
                <a:solidFill>
                  <a:srgbClr val="666666"/>
                </a:solidFill>
                <a:latin typeface="Cambria" panose="02040503050406030204" pitchFamily="18" charset="0"/>
                <a:ea typeface="Georgia" charset="0"/>
                <a:cs typeface="Georgia" charset="0"/>
              </a:rPr>
              <a:t> Executive Director, The Risk Institute</a:t>
            </a:r>
          </a:p>
          <a:p>
            <a:endParaRPr lang="en-US" sz="4800" dirty="0">
              <a:solidFill>
                <a:srgbClr val="666666"/>
              </a:solidFill>
              <a:latin typeface="Cambria" panose="02040503050406030204" pitchFamily="18" charset="0"/>
              <a:ea typeface="Arial" charset="0"/>
              <a:cs typeface="Arial" charset="0"/>
            </a:endParaRPr>
          </a:p>
        </p:txBody>
      </p:sp>
    </p:spTree>
    <p:extLst>
      <p:ext uri="{BB962C8B-B14F-4D97-AF65-F5344CB8AC3E}">
        <p14:creationId xmlns:p14="http://schemas.microsoft.com/office/powerpoint/2010/main" val="192406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Ships_The_ship_and_the_wave_of_the_tsunami_022366_.jpg"/>
          <p:cNvPicPr>
            <a:picLocks noChangeAspect="1"/>
          </p:cNvPicPr>
          <p:nvPr/>
        </p:nvPicPr>
        <p:blipFill rotWithShape="1">
          <a:blip r:embed="rId3">
            <a:extLst>
              <a:ext uri="{28A0092B-C50C-407E-A947-70E740481C1C}">
                <a14:useLocalDpi xmlns:a14="http://schemas.microsoft.com/office/drawing/2010/main" val="0"/>
              </a:ext>
            </a:extLst>
          </a:blip>
          <a:srcRect t="6262" b="7683"/>
          <a:stretch/>
        </p:blipFill>
        <p:spPr>
          <a:xfrm>
            <a:off x="2438400" y="1123315"/>
            <a:ext cx="6781800" cy="4668854"/>
          </a:xfrm>
          <a:prstGeom prst="rect">
            <a:avLst/>
          </a:prstGeom>
        </p:spPr>
      </p:pic>
      <p:sp>
        <p:nvSpPr>
          <p:cNvPr id="3" name="Title 2"/>
          <p:cNvSpPr>
            <a:spLocks noGrp="1"/>
          </p:cNvSpPr>
          <p:nvPr>
            <p:ph type="title"/>
          </p:nvPr>
        </p:nvSpPr>
        <p:spPr>
          <a:xfrm>
            <a:off x="2514600" y="2133600"/>
            <a:ext cx="8646160" cy="742315"/>
          </a:xfrm>
        </p:spPr>
        <p:txBody>
          <a:bodyPr>
            <a:normAutofit fontScale="90000"/>
          </a:bodyPr>
          <a:lstStyle/>
          <a:p>
            <a:r>
              <a:rPr lang="en-US" dirty="0">
                <a:solidFill>
                  <a:schemeClr val="bg1"/>
                </a:solidFill>
              </a:rPr>
              <a:t>How can companies prepare for and adapt to unexpected </a:t>
            </a:r>
            <a:br>
              <a:rPr lang="en-US" dirty="0">
                <a:solidFill>
                  <a:schemeClr val="bg1"/>
                </a:solidFill>
              </a:rPr>
            </a:br>
            <a:r>
              <a:rPr lang="en-US" dirty="0">
                <a:solidFill>
                  <a:schemeClr val="bg1"/>
                </a:solidFill>
              </a:rPr>
              <a:t>waves of change?</a:t>
            </a:r>
          </a:p>
        </p:txBody>
      </p:sp>
    </p:spTree>
    <p:extLst>
      <p:ext uri="{BB962C8B-B14F-4D97-AF65-F5344CB8AC3E}">
        <p14:creationId xmlns:p14="http://schemas.microsoft.com/office/powerpoint/2010/main" val="203813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793F-FA4D-437F-A360-3F2C0091FF9A}"/>
              </a:ext>
            </a:extLst>
          </p:cNvPr>
          <p:cNvSpPr>
            <a:spLocks noGrp="1"/>
          </p:cNvSpPr>
          <p:nvPr>
            <p:ph type="title"/>
          </p:nvPr>
        </p:nvSpPr>
        <p:spPr/>
        <p:txBody>
          <a:bodyPr>
            <a:normAutofit fontScale="90000"/>
          </a:bodyPr>
          <a:lstStyle/>
          <a:p>
            <a:r>
              <a:rPr lang="en-US" dirty="0">
                <a:latin typeface="+mn-lt"/>
              </a:rPr>
              <a:t>Black Swan Theory</a:t>
            </a:r>
          </a:p>
        </p:txBody>
      </p:sp>
      <p:sp>
        <p:nvSpPr>
          <p:cNvPr id="3" name="Content Placeholder 2">
            <a:extLst>
              <a:ext uri="{FF2B5EF4-FFF2-40B4-BE49-F238E27FC236}">
                <a16:creationId xmlns:a16="http://schemas.microsoft.com/office/drawing/2014/main" id="{36BCCB9A-96CB-451E-A005-C8B9FBCCC772}"/>
              </a:ext>
            </a:extLst>
          </p:cNvPr>
          <p:cNvSpPr>
            <a:spLocks noGrp="1"/>
          </p:cNvSpPr>
          <p:nvPr>
            <p:ph idx="1"/>
          </p:nvPr>
        </p:nvSpPr>
        <p:spPr/>
        <p:txBody>
          <a:bodyPr/>
          <a:lstStyle/>
          <a:p>
            <a:r>
              <a:rPr lang="en-US" b="1" dirty="0">
                <a:latin typeface="+mn-lt"/>
              </a:rPr>
              <a:t>The Black Swan Theory or Theory of Black Swan events is a metaphor that describes an event that comes as a surprise, has a major effect, and is often inappropriately rationalized after the fact with the benefit of hindsight.</a:t>
            </a:r>
          </a:p>
          <a:p>
            <a:r>
              <a:rPr lang="en-US" b="1" dirty="0">
                <a:latin typeface="+mn-lt"/>
              </a:rPr>
              <a:t>Developed by Nassim Nicholas </a:t>
            </a:r>
            <a:r>
              <a:rPr lang="en-US" b="1" dirty="0" err="1">
                <a:latin typeface="+mn-lt"/>
              </a:rPr>
              <a:t>Taleb</a:t>
            </a:r>
            <a:r>
              <a:rPr lang="en-US" b="1" dirty="0">
                <a:latin typeface="+mn-lt"/>
              </a:rPr>
              <a:t>, to explain:</a:t>
            </a:r>
          </a:p>
          <a:p>
            <a:pPr marL="514350" indent="-514350">
              <a:buFont typeface="+mj-lt"/>
              <a:buAutoNum type="arabicPeriod"/>
            </a:pPr>
            <a:r>
              <a:rPr lang="en-US" b="1" dirty="0">
                <a:latin typeface="+mn-lt"/>
              </a:rPr>
              <a:t>The disproportionate role of high profile, hard to predict, and rare events beyond the realm of normal expectations.</a:t>
            </a:r>
          </a:p>
          <a:p>
            <a:pPr marL="514350" indent="-514350">
              <a:buFont typeface="+mj-lt"/>
              <a:buAutoNum type="arabicPeriod"/>
            </a:pPr>
            <a:r>
              <a:rPr lang="en-US" b="1" dirty="0">
                <a:latin typeface="+mn-lt"/>
              </a:rPr>
              <a:t>The non computability of the probability of the consequential rare events using scientific methods.</a:t>
            </a:r>
          </a:p>
          <a:p>
            <a:pPr marL="0" indent="0">
              <a:buNone/>
            </a:pPr>
            <a:endParaRPr lang="en-US" dirty="0">
              <a:latin typeface="+mn-lt"/>
            </a:endParaRPr>
          </a:p>
          <a:p>
            <a:pPr marL="0" indent="0">
              <a:buNone/>
            </a:pPr>
            <a:r>
              <a:rPr lang="en-US" b="1" dirty="0">
                <a:latin typeface="+mn-lt"/>
              </a:rPr>
              <a:t>What about Third Party Risk?????     Are you thinking about it????</a:t>
            </a:r>
          </a:p>
          <a:p>
            <a:pPr marL="0" indent="0">
              <a:buNone/>
            </a:pPr>
            <a:endParaRPr lang="en-US" dirty="0"/>
          </a:p>
        </p:txBody>
      </p:sp>
    </p:spTree>
    <p:extLst>
      <p:ext uri="{BB962C8B-B14F-4D97-AF65-F5344CB8AC3E}">
        <p14:creationId xmlns:p14="http://schemas.microsoft.com/office/powerpoint/2010/main" val="362554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209" r="9740"/>
          <a:stretch/>
        </p:blipFill>
        <p:spPr>
          <a:xfrm>
            <a:off x="2362200" y="1143000"/>
            <a:ext cx="7086600" cy="4714129"/>
          </a:xfrm>
          <a:prstGeom prst="rect">
            <a:avLst/>
          </a:prstGeom>
        </p:spPr>
      </p:pic>
      <p:sp>
        <p:nvSpPr>
          <p:cNvPr id="2" name="Title 1"/>
          <p:cNvSpPr>
            <a:spLocks noGrp="1"/>
          </p:cNvSpPr>
          <p:nvPr>
            <p:ph type="title"/>
          </p:nvPr>
        </p:nvSpPr>
        <p:spPr>
          <a:xfrm>
            <a:off x="304800" y="228600"/>
            <a:ext cx="7503160" cy="742315"/>
          </a:xfrm>
        </p:spPr>
        <p:txBody>
          <a:bodyPr>
            <a:normAutofit/>
          </a:bodyPr>
          <a:lstStyle/>
          <a:p>
            <a:r>
              <a:rPr lang="en-US" sz="4000" dirty="0">
                <a:solidFill>
                  <a:srgbClr val="BF0A0C"/>
                </a:solidFill>
              </a:rPr>
              <a:t>Black Swans are Multiplying</a:t>
            </a:r>
          </a:p>
        </p:txBody>
      </p:sp>
    </p:spTree>
    <p:extLst>
      <p:ext uri="{BB962C8B-B14F-4D97-AF65-F5344CB8AC3E}">
        <p14:creationId xmlns:p14="http://schemas.microsoft.com/office/powerpoint/2010/main" val="383170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4CDE0-E50D-4809-A94F-553DAEFD1C73}"/>
              </a:ext>
            </a:extLst>
          </p:cNvPr>
          <p:cNvSpPr>
            <a:spLocks noGrp="1"/>
          </p:cNvSpPr>
          <p:nvPr>
            <p:ph type="title"/>
          </p:nvPr>
        </p:nvSpPr>
        <p:spPr/>
        <p:txBody>
          <a:bodyPr>
            <a:normAutofit fontScale="90000"/>
          </a:bodyPr>
          <a:lstStyle/>
          <a:p>
            <a:r>
              <a:rPr lang="en-US" dirty="0"/>
              <a:t>Billion Dollar Events by Type</a:t>
            </a:r>
          </a:p>
        </p:txBody>
      </p:sp>
      <p:pic>
        <p:nvPicPr>
          <p:cNvPr id="5" name="Content Placeholder 4" descr="A picture containing implement, stationary&#10;&#10;Description automatically generated">
            <a:extLst>
              <a:ext uri="{FF2B5EF4-FFF2-40B4-BE49-F238E27FC236}">
                <a16:creationId xmlns:a16="http://schemas.microsoft.com/office/drawing/2014/main" id="{2C3B12FD-0853-4099-A174-6790F20B51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4987" y="1133475"/>
            <a:ext cx="8582025" cy="4819650"/>
          </a:xfrm>
        </p:spPr>
      </p:pic>
    </p:spTree>
    <p:extLst>
      <p:ext uri="{BB962C8B-B14F-4D97-AF65-F5344CB8AC3E}">
        <p14:creationId xmlns:p14="http://schemas.microsoft.com/office/powerpoint/2010/main" val="1445882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AD52-078B-433C-B01F-3E9851ED2413}"/>
              </a:ext>
            </a:extLst>
          </p:cNvPr>
          <p:cNvSpPr>
            <a:spLocks noGrp="1"/>
          </p:cNvSpPr>
          <p:nvPr>
            <p:ph type="title"/>
          </p:nvPr>
        </p:nvSpPr>
        <p:spPr/>
        <p:txBody>
          <a:bodyPr>
            <a:normAutofit fontScale="90000"/>
          </a:bodyPr>
          <a:lstStyle/>
          <a:p>
            <a:r>
              <a:rPr lang="en-US" dirty="0"/>
              <a:t>2018 Billion $ Weather and Climate Disasters</a:t>
            </a:r>
          </a:p>
        </p:txBody>
      </p:sp>
      <p:pic>
        <p:nvPicPr>
          <p:cNvPr id="5" name="Content Placeholder 4" descr="A close up of a map&#10;&#10;Description automatically generated">
            <a:extLst>
              <a:ext uri="{FF2B5EF4-FFF2-40B4-BE49-F238E27FC236}">
                <a16:creationId xmlns:a16="http://schemas.microsoft.com/office/drawing/2014/main" id="{E923729D-4312-408A-B5DF-D4DBBA22A1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8797" y="1206380"/>
            <a:ext cx="7874405" cy="4673840"/>
          </a:xfrm>
        </p:spPr>
      </p:pic>
    </p:spTree>
    <p:extLst>
      <p:ext uri="{BB962C8B-B14F-4D97-AF65-F5344CB8AC3E}">
        <p14:creationId xmlns:p14="http://schemas.microsoft.com/office/powerpoint/2010/main" val="221528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E363-F71D-4BEA-94CA-2C2AA90462CF}"/>
              </a:ext>
            </a:extLst>
          </p:cNvPr>
          <p:cNvSpPr>
            <a:spLocks noGrp="1"/>
          </p:cNvSpPr>
          <p:nvPr>
            <p:ph type="title"/>
          </p:nvPr>
        </p:nvSpPr>
        <p:spPr/>
        <p:txBody>
          <a:bodyPr>
            <a:normAutofit fontScale="90000"/>
          </a:bodyPr>
          <a:lstStyle/>
          <a:p>
            <a:r>
              <a:rPr lang="en-US" dirty="0"/>
              <a:t>A Rising Tide…….</a:t>
            </a:r>
          </a:p>
        </p:txBody>
      </p:sp>
      <p:pic>
        <p:nvPicPr>
          <p:cNvPr id="5" name="Content Placeholder 4">
            <a:extLst>
              <a:ext uri="{FF2B5EF4-FFF2-40B4-BE49-F238E27FC236}">
                <a16:creationId xmlns:a16="http://schemas.microsoft.com/office/drawing/2014/main" id="{756F99CC-D224-4D94-9932-6FC22AA6F2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9013" y="1028700"/>
            <a:ext cx="9053974" cy="5029200"/>
          </a:xfrm>
        </p:spPr>
      </p:pic>
    </p:spTree>
    <p:extLst>
      <p:ext uri="{BB962C8B-B14F-4D97-AF65-F5344CB8AC3E}">
        <p14:creationId xmlns:p14="http://schemas.microsoft.com/office/powerpoint/2010/main" val="100274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D5D6-6F83-40A1-9C90-1B02BECCD2DE}"/>
              </a:ext>
            </a:extLst>
          </p:cNvPr>
          <p:cNvSpPr>
            <a:spLocks noGrp="1"/>
          </p:cNvSpPr>
          <p:nvPr>
            <p:ph type="title"/>
          </p:nvPr>
        </p:nvSpPr>
        <p:spPr/>
        <p:txBody>
          <a:bodyPr>
            <a:normAutofit fontScale="90000"/>
          </a:bodyPr>
          <a:lstStyle/>
          <a:p>
            <a:r>
              <a:rPr lang="en-US" dirty="0"/>
              <a:t>Top Supply Chain Risk Trends 2019 </a:t>
            </a:r>
          </a:p>
        </p:txBody>
      </p:sp>
      <p:pic>
        <p:nvPicPr>
          <p:cNvPr id="5" name="Content Placeholder 4" descr="A screenshot of a cell phone&#10;&#10;Description automatically generated">
            <a:extLst>
              <a:ext uri="{FF2B5EF4-FFF2-40B4-BE49-F238E27FC236}">
                <a16:creationId xmlns:a16="http://schemas.microsoft.com/office/drawing/2014/main" id="{B614CA45-0029-48B8-A53A-37ACC1667C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1" y="1028700"/>
            <a:ext cx="4800600" cy="5295900"/>
          </a:xfrm>
        </p:spPr>
      </p:pic>
    </p:spTree>
    <p:extLst>
      <p:ext uri="{BB962C8B-B14F-4D97-AF65-F5344CB8AC3E}">
        <p14:creationId xmlns:p14="http://schemas.microsoft.com/office/powerpoint/2010/main" val="2786461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43195"/>
            <a:ext cx="10210800" cy="742315"/>
          </a:xfrm>
        </p:spPr>
        <p:txBody>
          <a:bodyPr>
            <a:normAutofit/>
          </a:bodyPr>
          <a:lstStyle/>
          <a:p>
            <a:r>
              <a:rPr lang="en-US" sz="4000" dirty="0"/>
              <a:t>What Worries Supply Chain Executives?</a:t>
            </a:r>
          </a:p>
        </p:txBody>
      </p:sp>
      <p:sp>
        <p:nvSpPr>
          <p:cNvPr id="21" name="TextBox 20"/>
          <p:cNvSpPr txBox="1"/>
          <p:nvPr/>
        </p:nvSpPr>
        <p:spPr>
          <a:xfrm>
            <a:off x="6096000" y="6181709"/>
            <a:ext cx="5160388" cy="261610"/>
          </a:xfrm>
          <a:prstGeom prst="rect">
            <a:avLst/>
          </a:prstGeom>
          <a:noFill/>
        </p:spPr>
        <p:txBody>
          <a:bodyPr wrap="none" rtlCol="0">
            <a:spAutoFit/>
          </a:bodyPr>
          <a:lstStyle/>
          <a:p>
            <a:pPr algn="r"/>
            <a:r>
              <a:rPr lang="en-US" sz="1100" dirty="0"/>
              <a:t>Source: World Economic Forum Supply Chain and Transport Risk Survey, 2011</a:t>
            </a:r>
          </a:p>
        </p:txBody>
      </p:sp>
      <p:pic>
        <p:nvPicPr>
          <p:cNvPr id="6" name="Picture 5"/>
          <p:cNvPicPr>
            <a:picLocks noChangeAspect="1"/>
          </p:cNvPicPr>
          <p:nvPr/>
        </p:nvPicPr>
        <p:blipFill>
          <a:blip r:embed="rId3"/>
          <a:stretch>
            <a:fillRect/>
          </a:stretch>
        </p:blipFill>
        <p:spPr>
          <a:xfrm>
            <a:off x="1524000" y="1219200"/>
            <a:ext cx="8686800" cy="4859624"/>
          </a:xfrm>
          <a:prstGeom prst="rect">
            <a:avLst/>
          </a:prstGeom>
        </p:spPr>
      </p:pic>
    </p:spTree>
    <p:extLst>
      <p:ext uri="{BB962C8B-B14F-4D97-AF65-F5344CB8AC3E}">
        <p14:creationId xmlns:p14="http://schemas.microsoft.com/office/powerpoint/2010/main" val="334830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FDAC-93FC-4E8A-A4DC-3378CFC08044}"/>
              </a:ext>
            </a:extLst>
          </p:cNvPr>
          <p:cNvSpPr>
            <a:spLocks noGrp="1"/>
          </p:cNvSpPr>
          <p:nvPr>
            <p:ph type="title"/>
          </p:nvPr>
        </p:nvSpPr>
        <p:spPr/>
        <p:txBody>
          <a:bodyPr>
            <a:normAutofit fontScale="90000"/>
          </a:bodyPr>
          <a:lstStyle/>
          <a:p>
            <a:r>
              <a:rPr lang="en-US" dirty="0"/>
              <a:t>Disruption    How do we Mitigate?</a:t>
            </a:r>
          </a:p>
        </p:txBody>
      </p:sp>
      <p:sp>
        <p:nvSpPr>
          <p:cNvPr id="3" name="Content Placeholder 2">
            <a:extLst>
              <a:ext uri="{FF2B5EF4-FFF2-40B4-BE49-F238E27FC236}">
                <a16:creationId xmlns:a16="http://schemas.microsoft.com/office/drawing/2014/main" id="{FAFFECD3-827F-40B3-AED3-98C23971E9B2}"/>
              </a:ext>
            </a:extLst>
          </p:cNvPr>
          <p:cNvSpPr>
            <a:spLocks noGrp="1"/>
          </p:cNvSpPr>
          <p:nvPr>
            <p:ph idx="1"/>
          </p:nvPr>
        </p:nvSpPr>
        <p:spPr/>
        <p:txBody>
          <a:bodyPr>
            <a:normAutofit/>
          </a:bodyPr>
          <a:lstStyle/>
          <a:p>
            <a:endParaRPr lang="en-US" sz="4400" dirty="0"/>
          </a:p>
          <a:p>
            <a:endParaRPr lang="en-US" sz="4400" dirty="0"/>
          </a:p>
          <a:p>
            <a:endParaRPr lang="en-US" sz="4400" dirty="0"/>
          </a:p>
          <a:p>
            <a:r>
              <a:rPr lang="en-US" sz="4400" dirty="0"/>
              <a:t>Let’s think about how we begin to mitigate Supply Chain Risk…….</a:t>
            </a:r>
          </a:p>
          <a:p>
            <a:endParaRPr lang="en-US" sz="4400" dirty="0"/>
          </a:p>
          <a:p>
            <a:endParaRPr lang="en-US" sz="4400" dirty="0"/>
          </a:p>
          <a:p>
            <a:endParaRPr lang="en-US" sz="4400" dirty="0"/>
          </a:p>
        </p:txBody>
      </p:sp>
    </p:spTree>
    <p:extLst>
      <p:ext uri="{BB962C8B-B14F-4D97-AF65-F5344CB8AC3E}">
        <p14:creationId xmlns:p14="http://schemas.microsoft.com/office/powerpoint/2010/main" val="3698532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953001" y="163121"/>
            <a:ext cx="5883103" cy="334962"/>
          </a:xfrm>
          <a:prstGeom prst="rect">
            <a:avLst/>
          </a:prstGeom>
        </p:spPr>
        <p:txBody>
          <a:bodyPr>
            <a:normAutofit fontScale="90000"/>
          </a:bodyPr>
          <a:lstStyle/>
          <a:p>
            <a:r>
              <a:rPr lang="en-US" altLang="en-US" sz="2000" b="1" dirty="0">
                <a:solidFill>
                  <a:schemeClr val="bg1"/>
                </a:solidFill>
              </a:rPr>
              <a:t> Supply Chain BCM 10 Steps – </a:t>
            </a:r>
            <a:br>
              <a:rPr lang="en-US" altLang="en-US" sz="2000" b="1" dirty="0">
                <a:solidFill>
                  <a:schemeClr val="bg1"/>
                </a:solidFill>
              </a:rPr>
            </a:br>
            <a:r>
              <a:rPr lang="en-US" altLang="en-US" sz="2000" b="1" i="1" dirty="0">
                <a:solidFill>
                  <a:schemeClr val="bg1"/>
                </a:solidFill>
              </a:rPr>
              <a:t>Aligned to BS25999</a:t>
            </a:r>
            <a:endParaRPr lang="en-GB" altLang="en-US" sz="2000" b="1" i="1" dirty="0">
              <a:solidFill>
                <a:schemeClr val="bg1"/>
              </a:solidFill>
            </a:endParaRPr>
          </a:p>
        </p:txBody>
      </p:sp>
      <p:sp>
        <p:nvSpPr>
          <p:cNvPr id="6147" name="AutoShape 3"/>
          <p:cNvSpPr>
            <a:spLocks noChangeAspect="1" noChangeArrowheads="1"/>
          </p:cNvSpPr>
          <p:nvPr/>
        </p:nvSpPr>
        <p:spPr bwMode="gray">
          <a:xfrm>
            <a:off x="1754188" y="1143000"/>
            <a:ext cx="1446212" cy="457200"/>
          </a:xfrm>
          <a:prstGeom prst="flowChartAlternateProcess">
            <a:avLst/>
          </a:prstGeom>
          <a:solidFill>
            <a:srgbClr val="C00000"/>
          </a:solidFill>
          <a:ln>
            <a:noFill/>
          </a:ln>
          <a:effec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en-US" sz="1200" b="1" dirty="0"/>
              <a:t>BCM Policy</a:t>
            </a:r>
          </a:p>
        </p:txBody>
      </p:sp>
      <p:sp>
        <p:nvSpPr>
          <p:cNvPr id="6148" name="AutoShape 4"/>
          <p:cNvSpPr>
            <a:spLocks noChangeAspect="1" noChangeArrowheads="1"/>
          </p:cNvSpPr>
          <p:nvPr/>
        </p:nvSpPr>
        <p:spPr bwMode="gray">
          <a:xfrm>
            <a:off x="1752600" y="4876800"/>
            <a:ext cx="2514600" cy="457200"/>
          </a:xfrm>
          <a:prstGeom prst="flowChartAlternateProcess">
            <a:avLst/>
          </a:prstGeom>
          <a:solidFill>
            <a:schemeClr val="bg1">
              <a:lumMod val="50000"/>
            </a:schemeClr>
          </a:solidFill>
          <a:ln>
            <a:noFill/>
          </a:ln>
          <a:effec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en-US" sz="1200" b="1"/>
              <a:t>BCP’s</a:t>
            </a:r>
          </a:p>
        </p:txBody>
      </p:sp>
      <p:sp>
        <p:nvSpPr>
          <p:cNvPr id="6149" name="AutoShape 5"/>
          <p:cNvSpPr>
            <a:spLocks noChangeAspect="1" noChangeArrowheads="1"/>
          </p:cNvSpPr>
          <p:nvPr/>
        </p:nvSpPr>
        <p:spPr bwMode="gray">
          <a:xfrm>
            <a:off x="1752600" y="1676400"/>
            <a:ext cx="1600200" cy="457200"/>
          </a:xfrm>
          <a:prstGeom prst="flowChartAlternateProcess">
            <a:avLst/>
          </a:prstGeom>
          <a:solidFill>
            <a:schemeClr val="bg1">
              <a:lumMod val="50000"/>
            </a:schemeClr>
          </a:solidFill>
          <a:ln>
            <a:noFill/>
          </a:ln>
          <a:effec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en-US" sz="1200" b="1" dirty="0"/>
              <a:t>Provision of Resource</a:t>
            </a:r>
          </a:p>
        </p:txBody>
      </p:sp>
      <p:sp>
        <p:nvSpPr>
          <p:cNvPr id="6150" name="AutoShape 6"/>
          <p:cNvSpPr>
            <a:spLocks noChangeAspect="1" noChangeArrowheads="1"/>
          </p:cNvSpPr>
          <p:nvPr/>
        </p:nvSpPr>
        <p:spPr bwMode="gray">
          <a:xfrm>
            <a:off x="1752600" y="2209800"/>
            <a:ext cx="1752600" cy="457200"/>
          </a:xfrm>
          <a:prstGeom prst="flowChartAlternateProcess">
            <a:avLst/>
          </a:prstGeom>
          <a:solidFill>
            <a:srgbClr val="C00000"/>
          </a:solidFill>
          <a:ln>
            <a:noFill/>
          </a:ln>
          <a:effec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en-US" sz="1200" b="1"/>
              <a:t>IMT</a:t>
            </a:r>
          </a:p>
        </p:txBody>
      </p:sp>
      <p:sp>
        <p:nvSpPr>
          <p:cNvPr id="6151" name="AutoShape 7"/>
          <p:cNvSpPr>
            <a:spLocks noChangeAspect="1" noChangeArrowheads="1"/>
          </p:cNvSpPr>
          <p:nvPr/>
        </p:nvSpPr>
        <p:spPr bwMode="gray">
          <a:xfrm>
            <a:off x="1752600" y="2743200"/>
            <a:ext cx="1905000" cy="457200"/>
          </a:xfrm>
          <a:prstGeom prst="flowChartAlternateProcess">
            <a:avLst/>
          </a:prstGeom>
          <a:solidFill>
            <a:schemeClr val="bg1">
              <a:lumMod val="50000"/>
            </a:schemeClr>
          </a:solidFill>
          <a:ln>
            <a:noFill/>
          </a:ln>
          <a:effec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en-US" sz="1200" b="1"/>
              <a:t>BIA</a:t>
            </a:r>
          </a:p>
        </p:txBody>
      </p:sp>
      <p:sp>
        <p:nvSpPr>
          <p:cNvPr id="6152" name="AutoShape 8"/>
          <p:cNvSpPr>
            <a:spLocks noChangeAspect="1" noChangeArrowheads="1"/>
          </p:cNvSpPr>
          <p:nvPr/>
        </p:nvSpPr>
        <p:spPr bwMode="gray">
          <a:xfrm>
            <a:off x="1752600" y="3276600"/>
            <a:ext cx="2057400" cy="457200"/>
          </a:xfrm>
          <a:prstGeom prst="flowChartAlternateProcess">
            <a:avLst/>
          </a:prstGeom>
          <a:solidFill>
            <a:srgbClr val="C00000"/>
          </a:solidFill>
          <a:ln>
            <a:noFill/>
          </a:ln>
          <a:effec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en-US" sz="1200" b="1" dirty="0"/>
              <a:t>BIA Risk Assessment</a:t>
            </a:r>
          </a:p>
        </p:txBody>
      </p:sp>
      <p:sp>
        <p:nvSpPr>
          <p:cNvPr id="6153" name="AutoShape 9"/>
          <p:cNvSpPr>
            <a:spLocks noChangeAspect="1" noChangeArrowheads="1"/>
          </p:cNvSpPr>
          <p:nvPr/>
        </p:nvSpPr>
        <p:spPr bwMode="gray">
          <a:xfrm>
            <a:off x="1752600" y="3810000"/>
            <a:ext cx="2209800" cy="457200"/>
          </a:xfrm>
          <a:prstGeom prst="flowChartAlternateProcess">
            <a:avLst/>
          </a:prstGeom>
          <a:solidFill>
            <a:schemeClr val="bg1">
              <a:lumMod val="50000"/>
            </a:schemeClr>
          </a:solidFill>
          <a:ln>
            <a:noFill/>
          </a:ln>
          <a:effec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en-US" sz="1200" b="1" dirty="0"/>
              <a:t>Determining Choices</a:t>
            </a:r>
          </a:p>
        </p:txBody>
      </p:sp>
      <p:sp>
        <p:nvSpPr>
          <p:cNvPr id="6154" name="AutoShape 10"/>
          <p:cNvSpPr>
            <a:spLocks noChangeAspect="1" noChangeArrowheads="1"/>
          </p:cNvSpPr>
          <p:nvPr/>
        </p:nvSpPr>
        <p:spPr bwMode="gray">
          <a:xfrm>
            <a:off x="1752600" y="4343400"/>
            <a:ext cx="2362200" cy="457200"/>
          </a:xfrm>
          <a:prstGeom prst="flowChartAlternateProcess">
            <a:avLst/>
          </a:prstGeom>
          <a:solidFill>
            <a:srgbClr val="C00000"/>
          </a:solidFill>
          <a:ln>
            <a:noFill/>
          </a:ln>
          <a:effec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en-US" sz="1200" b="1"/>
              <a:t>Determining BCM Strategy</a:t>
            </a:r>
          </a:p>
        </p:txBody>
      </p:sp>
      <p:sp>
        <p:nvSpPr>
          <p:cNvPr id="6155" name="AutoShape 11"/>
          <p:cNvSpPr>
            <a:spLocks noChangeAspect="1" noChangeArrowheads="1"/>
          </p:cNvSpPr>
          <p:nvPr/>
        </p:nvSpPr>
        <p:spPr bwMode="gray">
          <a:xfrm>
            <a:off x="1752600" y="5943600"/>
            <a:ext cx="2819400" cy="457200"/>
          </a:xfrm>
          <a:prstGeom prst="flowChartAlternateProcess">
            <a:avLst/>
          </a:prstGeom>
          <a:solidFill>
            <a:schemeClr val="bg1">
              <a:lumMod val="50000"/>
            </a:schemeClr>
          </a:solidFill>
          <a:ln>
            <a:noFill/>
          </a:ln>
          <a:effec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en-US" sz="1200" b="1" dirty="0"/>
              <a:t>Testing and Exercising</a:t>
            </a:r>
          </a:p>
        </p:txBody>
      </p:sp>
      <p:sp>
        <p:nvSpPr>
          <p:cNvPr id="6156" name="AutoShape 12"/>
          <p:cNvSpPr>
            <a:spLocks noChangeAspect="1" noChangeArrowheads="1"/>
          </p:cNvSpPr>
          <p:nvPr/>
        </p:nvSpPr>
        <p:spPr bwMode="gray">
          <a:xfrm>
            <a:off x="1752600" y="5410200"/>
            <a:ext cx="2667000" cy="457200"/>
          </a:xfrm>
          <a:prstGeom prst="flowChartAlternateProcess">
            <a:avLst/>
          </a:prstGeom>
          <a:solidFill>
            <a:srgbClr val="C00000"/>
          </a:solidFill>
          <a:ln>
            <a:noFill/>
          </a:ln>
          <a:effec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en-US" sz="1200" b="1" dirty="0"/>
              <a:t>Maintaining and Reviewing</a:t>
            </a:r>
          </a:p>
        </p:txBody>
      </p:sp>
      <p:sp>
        <p:nvSpPr>
          <p:cNvPr id="6157" name="Oval 13"/>
          <p:cNvSpPr>
            <a:spLocks noChangeArrowheads="1"/>
          </p:cNvSpPr>
          <p:nvPr/>
        </p:nvSpPr>
        <p:spPr bwMode="gray">
          <a:xfrm>
            <a:off x="3276600" y="1219200"/>
            <a:ext cx="311150" cy="311150"/>
          </a:xfrm>
          <a:prstGeom prst="ellipse">
            <a:avLst/>
          </a:prstGeom>
          <a:solidFill>
            <a:srgbClr val="5F5F5F"/>
          </a:soli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3600" bIns="3600" anchor="ctr" anchorCtr="1"/>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buClr>
                <a:schemeClr val="tx1"/>
              </a:buClr>
              <a:buSzPct val="80000"/>
              <a:buFont typeface="Wingdings" pitchFamily="2" charset="2"/>
              <a:buNone/>
            </a:pPr>
            <a:r>
              <a:rPr lang="en-US" altLang="en-US" sz="1200" b="1">
                <a:solidFill>
                  <a:schemeClr val="bg1"/>
                </a:solidFill>
              </a:rPr>
              <a:t>1</a:t>
            </a:r>
          </a:p>
        </p:txBody>
      </p:sp>
      <p:sp>
        <p:nvSpPr>
          <p:cNvPr id="6158" name="Oval 14"/>
          <p:cNvSpPr>
            <a:spLocks noChangeArrowheads="1"/>
          </p:cNvSpPr>
          <p:nvPr/>
        </p:nvSpPr>
        <p:spPr bwMode="gray">
          <a:xfrm>
            <a:off x="3429000" y="1752600"/>
            <a:ext cx="311150" cy="311150"/>
          </a:xfrm>
          <a:prstGeom prst="ellipse">
            <a:avLst/>
          </a:prstGeom>
          <a:solidFill>
            <a:srgbClr val="5F5F5F"/>
          </a:soli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3600" bIns="3600" anchor="ctr" anchorCtr="1"/>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buClr>
                <a:schemeClr val="tx1"/>
              </a:buClr>
              <a:buSzPct val="80000"/>
              <a:buFont typeface="Wingdings" pitchFamily="2" charset="2"/>
              <a:buNone/>
            </a:pPr>
            <a:r>
              <a:rPr lang="en-US" altLang="en-US" sz="1200" b="1">
                <a:solidFill>
                  <a:schemeClr val="bg1"/>
                </a:solidFill>
              </a:rPr>
              <a:t>2</a:t>
            </a:r>
          </a:p>
        </p:txBody>
      </p:sp>
      <p:sp>
        <p:nvSpPr>
          <p:cNvPr id="6159" name="Oval 15"/>
          <p:cNvSpPr>
            <a:spLocks noChangeArrowheads="1"/>
          </p:cNvSpPr>
          <p:nvPr/>
        </p:nvSpPr>
        <p:spPr bwMode="gray">
          <a:xfrm>
            <a:off x="4495800" y="5486400"/>
            <a:ext cx="311150" cy="311150"/>
          </a:xfrm>
          <a:prstGeom prst="ellipse">
            <a:avLst/>
          </a:prstGeom>
          <a:solidFill>
            <a:srgbClr val="5F5F5F"/>
          </a:soli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3600" bIns="3600" anchor="ctr" anchorCtr="1"/>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buClr>
                <a:schemeClr val="tx1"/>
              </a:buClr>
              <a:buSzPct val="80000"/>
              <a:buFont typeface="Wingdings" pitchFamily="2" charset="2"/>
              <a:buNone/>
            </a:pPr>
            <a:r>
              <a:rPr lang="en-US" altLang="en-US" sz="1200" b="1">
                <a:solidFill>
                  <a:schemeClr val="bg1"/>
                </a:solidFill>
              </a:rPr>
              <a:t>9</a:t>
            </a:r>
          </a:p>
        </p:txBody>
      </p:sp>
      <p:sp>
        <p:nvSpPr>
          <p:cNvPr id="6160" name="Oval 16"/>
          <p:cNvSpPr>
            <a:spLocks noChangeArrowheads="1"/>
          </p:cNvSpPr>
          <p:nvPr/>
        </p:nvSpPr>
        <p:spPr bwMode="gray">
          <a:xfrm>
            <a:off x="3581400" y="2286000"/>
            <a:ext cx="311150" cy="311150"/>
          </a:xfrm>
          <a:prstGeom prst="ellipse">
            <a:avLst/>
          </a:prstGeom>
          <a:solidFill>
            <a:srgbClr val="5F5F5F"/>
          </a:soli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3600" bIns="3600" anchor="ctr" anchorCtr="1"/>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buClr>
                <a:schemeClr val="tx1"/>
              </a:buClr>
              <a:buSzPct val="80000"/>
              <a:buFont typeface="Wingdings" pitchFamily="2" charset="2"/>
              <a:buNone/>
            </a:pPr>
            <a:r>
              <a:rPr lang="en-US" altLang="en-US" sz="1200" b="1">
                <a:solidFill>
                  <a:schemeClr val="bg1"/>
                </a:solidFill>
              </a:rPr>
              <a:t>3</a:t>
            </a:r>
          </a:p>
        </p:txBody>
      </p:sp>
      <p:sp>
        <p:nvSpPr>
          <p:cNvPr id="6161" name="Oval 17"/>
          <p:cNvSpPr>
            <a:spLocks noChangeArrowheads="1"/>
          </p:cNvSpPr>
          <p:nvPr/>
        </p:nvSpPr>
        <p:spPr bwMode="gray">
          <a:xfrm>
            <a:off x="3733800" y="2819400"/>
            <a:ext cx="311150" cy="311150"/>
          </a:xfrm>
          <a:prstGeom prst="ellipse">
            <a:avLst/>
          </a:prstGeom>
          <a:solidFill>
            <a:srgbClr val="5F5F5F"/>
          </a:soli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3600" bIns="3600" anchor="ctr" anchorCtr="1"/>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buClr>
                <a:schemeClr val="tx1"/>
              </a:buClr>
              <a:buSzPct val="80000"/>
              <a:buFont typeface="Wingdings" pitchFamily="2" charset="2"/>
              <a:buNone/>
            </a:pPr>
            <a:r>
              <a:rPr lang="en-US" altLang="en-US" sz="1200" b="1">
                <a:solidFill>
                  <a:schemeClr val="bg1"/>
                </a:solidFill>
              </a:rPr>
              <a:t>4</a:t>
            </a:r>
          </a:p>
        </p:txBody>
      </p:sp>
      <p:sp>
        <p:nvSpPr>
          <p:cNvPr id="6162" name="Oval 18"/>
          <p:cNvSpPr>
            <a:spLocks noChangeArrowheads="1"/>
          </p:cNvSpPr>
          <p:nvPr/>
        </p:nvSpPr>
        <p:spPr bwMode="gray">
          <a:xfrm>
            <a:off x="3886200" y="3352800"/>
            <a:ext cx="311150" cy="311150"/>
          </a:xfrm>
          <a:prstGeom prst="ellipse">
            <a:avLst/>
          </a:prstGeom>
          <a:solidFill>
            <a:srgbClr val="5F5F5F"/>
          </a:soli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3600" bIns="3600" anchor="ctr" anchorCtr="1"/>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buClr>
                <a:schemeClr val="tx1"/>
              </a:buClr>
              <a:buSzPct val="80000"/>
              <a:buFont typeface="Wingdings" pitchFamily="2" charset="2"/>
              <a:buNone/>
            </a:pPr>
            <a:r>
              <a:rPr lang="en-US" altLang="en-US" sz="1200" b="1">
                <a:solidFill>
                  <a:schemeClr val="bg1"/>
                </a:solidFill>
              </a:rPr>
              <a:t>5</a:t>
            </a:r>
          </a:p>
        </p:txBody>
      </p:sp>
      <p:sp>
        <p:nvSpPr>
          <p:cNvPr id="6163" name="Oval 19"/>
          <p:cNvSpPr>
            <a:spLocks noChangeArrowheads="1"/>
          </p:cNvSpPr>
          <p:nvPr/>
        </p:nvSpPr>
        <p:spPr bwMode="gray">
          <a:xfrm>
            <a:off x="4038600" y="3886200"/>
            <a:ext cx="311150" cy="311150"/>
          </a:xfrm>
          <a:prstGeom prst="ellipse">
            <a:avLst/>
          </a:prstGeom>
          <a:solidFill>
            <a:srgbClr val="5F5F5F"/>
          </a:soli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3600" bIns="3600" anchor="ctr" anchorCtr="1"/>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buClr>
                <a:schemeClr val="tx1"/>
              </a:buClr>
              <a:buSzPct val="80000"/>
              <a:buFont typeface="Wingdings" pitchFamily="2" charset="2"/>
              <a:buNone/>
            </a:pPr>
            <a:r>
              <a:rPr lang="en-US" altLang="en-US" sz="1200" b="1">
                <a:solidFill>
                  <a:schemeClr val="bg1"/>
                </a:solidFill>
              </a:rPr>
              <a:t>6</a:t>
            </a:r>
          </a:p>
        </p:txBody>
      </p:sp>
      <p:sp>
        <p:nvSpPr>
          <p:cNvPr id="6164" name="Oval 20"/>
          <p:cNvSpPr>
            <a:spLocks noChangeArrowheads="1"/>
          </p:cNvSpPr>
          <p:nvPr/>
        </p:nvSpPr>
        <p:spPr bwMode="gray">
          <a:xfrm>
            <a:off x="4191000" y="4419600"/>
            <a:ext cx="311150" cy="311150"/>
          </a:xfrm>
          <a:prstGeom prst="ellipse">
            <a:avLst/>
          </a:prstGeom>
          <a:solidFill>
            <a:srgbClr val="5F5F5F"/>
          </a:soli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3600" bIns="3600" anchor="ctr" anchorCtr="1"/>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buClr>
                <a:schemeClr val="tx1"/>
              </a:buClr>
              <a:buSzPct val="80000"/>
              <a:buFont typeface="Wingdings" pitchFamily="2" charset="2"/>
              <a:buNone/>
            </a:pPr>
            <a:r>
              <a:rPr lang="en-US" altLang="en-US" sz="1200" b="1">
                <a:solidFill>
                  <a:schemeClr val="bg1"/>
                </a:solidFill>
              </a:rPr>
              <a:t>7</a:t>
            </a:r>
          </a:p>
        </p:txBody>
      </p:sp>
      <p:sp>
        <p:nvSpPr>
          <p:cNvPr id="6165" name="Oval 21"/>
          <p:cNvSpPr>
            <a:spLocks noChangeArrowheads="1"/>
          </p:cNvSpPr>
          <p:nvPr/>
        </p:nvSpPr>
        <p:spPr bwMode="gray">
          <a:xfrm>
            <a:off x="4343400" y="4953000"/>
            <a:ext cx="311150" cy="311150"/>
          </a:xfrm>
          <a:prstGeom prst="ellipse">
            <a:avLst/>
          </a:prstGeom>
          <a:solidFill>
            <a:srgbClr val="5F5F5F"/>
          </a:soli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3600" bIns="3600" anchor="ctr" anchorCtr="1"/>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buClr>
                <a:schemeClr val="tx1"/>
              </a:buClr>
              <a:buSzPct val="80000"/>
              <a:buFont typeface="Wingdings" pitchFamily="2" charset="2"/>
              <a:buNone/>
            </a:pPr>
            <a:r>
              <a:rPr lang="en-US" altLang="en-US" sz="1200" b="1">
                <a:solidFill>
                  <a:schemeClr val="bg1"/>
                </a:solidFill>
              </a:rPr>
              <a:t>8</a:t>
            </a:r>
          </a:p>
        </p:txBody>
      </p:sp>
      <p:sp>
        <p:nvSpPr>
          <p:cNvPr id="6166" name="Oval 22"/>
          <p:cNvSpPr>
            <a:spLocks noChangeArrowheads="1"/>
          </p:cNvSpPr>
          <p:nvPr/>
        </p:nvSpPr>
        <p:spPr bwMode="gray">
          <a:xfrm>
            <a:off x="4648200" y="6019800"/>
            <a:ext cx="311150" cy="311150"/>
          </a:xfrm>
          <a:prstGeom prst="ellipse">
            <a:avLst/>
          </a:prstGeom>
          <a:solidFill>
            <a:srgbClr val="5F5F5F"/>
          </a:soli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3600" bIns="3600" anchor="ctr" anchorCtr="1"/>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buClr>
                <a:schemeClr val="tx1"/>
              </a:buClr>
              <a:buSzPct val="80000"/>
              <a:buFont typeface="Wingdings" pitchFamily="2" charset="2"/>
              <a:buNone/>
            </a:pPr>
            <a:r>
              <a:rPr lang="en-US" altLang="en-US" sz="1200" b="1">
                <a:solidFill>
                  <a:schemeClr val="bg1"/>
                </a:solidFill>
              </a:rPr>
              <a:t>10</a:t>
            </a:r>
          </a:p>
        </p:txBody>
      </p:sp>
      <p:sp>
        <p:nvSpPr>
          <p:cNvPr id="6167" name="AutoShape 23"/>
          <p:cNvSpPr>
            <a:spLocks noChangeAspect="1" noChangeArrowheads="1"/>
          </p:cNvSpPr>
          <p:nvPr/>
        </p:nvSpPr>
        <p:spPr bwMode="gray">
          <a:xfrm>
            <a:off x="3733800" y="1143000"/>
            <a:ext cx="6553200" cy="457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endParaRPr lang="en-GB" altLang="en-US" sz="1000" b="1"/>
          </a:p>
        </p:txBody>
      </p:sp>
      <p:sp>
        <p:nvSpPr>
          <p:cNvPr id="6168" name="AutoShape 24"/>
          <p:cNvSpPr>
            <a:spLocks noChangeAspect="1" noChangeArrowheads="1"/>
          </p:cNvSpPr>
          <p:nvPr/>
        </p:nvSpPr>
        <p:spPr bwMode="gray">
          <a:xfrm>
            <a:off x="4343400" y="3276600"/>
            <a:ext cx="5943600" cy="457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endParaRPr lang="en-GB" altLang="en-US" sz="1000" b="1"/>
          </a:p>
        </p:txBody>
      </p:sp>
      <p:sp>
        <p:nvSpPr>
          <p:cNvPr id="6169" name="AutoShape 25"/>
          <p:cNvSpPr>
            <a:spLocks noChangeAspect="1" noChangeArrowheads="1"/>
          </p:cNvSpPr>
          <p:nvPr/>
        </p:nvSpPr>
        <p:spPr bwMode="gray">
          <a:xfrm>
            <a:off x="4495800" y="3810000"/>
            <a:ext cx="5791200" cy="457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pPr>
              <a:buFontTx/>
              <a:buNone/>
            </a:pPr>
            <a:endParaRPr lang="en-GB" altLang="en-US" sz="1000"/>
          </a:p>
        </p:txBody>
      </p:sp>
      <p:sp>
        <p:nvSpPr>
          <p:cNvPr id="6170" name="AutoShape 26"/>
          <p:cNvSpPr>
            <a:spLocks noChangeAspect="1" noChangeArrowheads="1"/>
          </p:cNvSpPr>
          <p:nvPr/>
        </p:nvSpPr>
        <p:spPr bwMode="gray">
          <a:xfrm>
            <a:off x="4648200" y="4343400"/>
            <a:ext cx="5638800" cy="457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endParaRPr lang="en-GB" altLang="en-US" sz="1000" b="1"/>
          </a:p>
        </p:txBody>
      </p:sp>
      <p:sp>
        <p:nvSpPr>
          <p:cNvPr id="6171" name="AutoShape 27"/>
          <p:cNvSpPr>
            <a:spLocks noChangeAspect="1" noChangeArrowheads="1"/>
          </p:cNvSpPr>
          <p:nvPr/>
        </p:nvSpPr>
        <p:spPr bwMode="gray">
          <a:xfrm>
            <a:off x="4800600" y="4876800"/>
            <a:ext cx="5486400" cy="457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endParaRPr lang="en-GB" altLang="en-US" sz="1000" b="1"/>
          </a:p>
        </p:txBody>
      </p:sp>
      <p:sp>
        <p:nvSpPr>
          <p:cNvPr id="6172" name="AutoShape 28"/>
          <p:cNvSpPr>
            <a:spLocks noChangeAspect="1" noChangeArrowheads="1"/>
          </p:cNvSpPr>
          <p:nvPr/>
        </p:nvSpPr>
        <p:spPr bwMode="gray">
          <a:xfrm>
            <a:off x="4953000" y="5410200"/>
            <a:ext cx="5334000" cy="457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endParaRPr lang="en-GB" altLang="en-US" sz="1000" b="1"/>
          </a:p>
        </p:txBody>
      </p:sp>
      <p:sp>
        <p:nvSpPr>
          <p:cNvPr id="6173" name="AutoShape 29"/>
          <p:cNvSpPr>
            <a:spLocks noChangeAspect="1" noChangeArrowheads="1"/>
          </p:cNvSpPr>
          <p:nvPr/>
        </p:nvSpPr>
        <p:spPr bwMode="gray">
          <a:xfrm>
            <a:off x="5105400" y="5943600"/>
            <a:ext cx="5181600" cy="457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endParaRPr lang="en-GB" altLang="en-US" sz="1000" b="1"/>
          </a:p>
        </p:txBody>
      </p:sp>
      <p:sp>
        <p:nvSpPr>
          <p:cNvPr id="6174" name="AutoShape 30"/>
          <p:cNvSpPr>
            <a:spLocks noChangeAspect="1" noChangeArrowheads="1"/>
          </p:cNvSpPr>
          <p:nvPr/>
        </p:nvSpPr>
        <p:spPr bwMode="gray">
          <a:xfrm>
            <a:off x="4038600" y="2209800"/>
            <a:ext cx="6248400" cy="457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endParaRPr lang="en-GB" altLang="en-US" sz="1000" b="1"/>
          </a:p>
        </p:txBody>
      </p:sp>
      <p:sp>
        <p:nvSpPr>
          <p:cNvPr id="6175" name="AutoShape 31"/>
          <p:cNvSpPr>
            <a:spLocks noChangeAspect="1" noChangeArrowheads="1"/>
          </p:cNvSpPr>
          <p:nvPr/>
        </p:nvSpPr>
        <p:spPr bwMode="gray">
          <a:xfrm>
            <a:off x="4191000" y="2743200"/>
            <a:ext cx="6096000" cy="457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endParaRPr lang="en-GB" altLang="en-US" sz="1000" b="1"/>
          </a:p>
        </p:txBody>
      </p:sp>
      <p:sp>
        <p:nvSpPr>
          <p:cNvPr id="6176" name="AutoShape 32"/>
          <p:cNvSpPr>
            <a:spLocks noChangeAspect="1" noChangeArrowheads="1"/>
          </p:cNvSpPr>
          <p:nvPr/>
        </p:nvSpPr>
        <p:spPr bwMode="gray">
          <a:xfrm>
            <a:off x="3886200" y="1676400"/>
            <a:ext cx="6400800" cy="457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endParaRPr lang="en-GB" altLang="en-US" sz="1000" b="1"/>
          </a:p>
        </p:txBody>
      </p:sp>
      <p:sp>
        <p:nvSpPr>
          <p:cNvPr id="6177" name="Rectangle 33"/>
          <p:cNvSpPr>
            <a:spLocks noChangeArrowheads="1"/>
          </p:cNvSpPr>
          <p:nvPr/>
        </p:nvSpPr>
        <p:spPr bwMode="gray">
          <a:xfrm>
            <a:off x="3733800" y="1143000"/>
            <a:ext cx="6477000" cy="457200"/>
          </a:xfrm>
          <a:prstGeom prst="rect">
            <a:avLst/>
          </a:prstGeom>
          <a:noFill/>
          <a:ln>
            <a:noFill/>
          </a:ln>
          <a:effectLst/>
          <a:extLst>
            <a:ext uri="{909E8E84-426E-40DD-AFC4-6F175D3DCCD1}">
              <a14:hiddenFill xmlns:a14="http://schemas.microsoft.com/office/drawing/2010/main">
                <a:solidFill>
                  <a:srgbClr val="8383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de-DE" sz="1000" dirty="0"/>
              <a:t>Site has clearly display</a:t>
            </a:r>
            <a:r>
              <a:rPr lang="de-DE" altLang="de-DE" sz="1000" dirty="0"/>
              <a:t>ed the BCM Policy Statement and has communicated this to all collegues on site. Site has created a Site BCM Scope and Strategy document</a:t>
            </a:r>
            <a:endParaRPr lang="en-US" altLang="de-DE" sz="1000" dirty="0"/>
          </a:p>
        </p:txBody>
      </p:sp>
      <p:sp>
        <p:nvSpPr>
          <p:cNvPr id="6178" name="Rectangle 34"/>
          <p:cNvSpPr>
            <a:spLocks noChangeArrowheads="1"/>
          </p:cNvSpPr>
          <p:nvPr/>
        </p:nvSpPr>
        <p:spPr bwMode="gray">
          <a:xfrm>
            <a:off x="4800600" y="4876800"/>
            <a:ext cx="5410200" cy="457200"/>
          </a:xfrm>
          <a:prstGeom prst="rect">
            <a:avLst/>
          </a:prstGeom>
          <a:noFill/>
          <a:ln>
            <a:noFill/>
          </a:ln>
          <a:effectLst/>
          <a:extLst>
            <a:ext uri="{909E8E84-426E-40DD-AFC4-6F175D3DCCD1}">
              <a14:hiddenFill xmlns:a14="http://schemas.microsoft.com/office/drawing/2010/main">
                <a:solidFill>
                  <a:srgbClr val="8383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de-DE" sz="1000"/>
              <a:t>Site </a:t>
            </a:r>
            <a:r>
              <a:rPr lang="de-DE" altLang="de-DE" sz="1000"/>
              <a:t>to create BCP‘s for all possible risks that could affect critical operations and the BCP‘s are to detail how to manage the incident and how it will recover its activities</a:t>
            </a:r>
            <a:endParaRPr lang="en-US" altLang="de-DE" sz="1000"/>
          </a:p>
        </p:txBody>
      </p:sp>
      <p:sp>
        <p:nvSpPr>
          <p:cNvPr id="6179" name="Rectangle 35"/>
          <p:cNvSpPr>
            <a:spLocks noChangeArrowheads="1"/>
          </p:cNvSpPr>
          <p:nvPr/>
        </p:nvSpPr>
        <p:spPr bwMode="gray">
          <a:xfrm>
            <a:off x="3886200" y="1676400"/>
            <a:ext cx="6324600" cy="457200"/>
          </a:xfrm>
          <a:prstGeom prst="rect">
            <a:avLst/>
          </a:prstGeom>
          <a:noFill/>
          <a:ln>
            <a:noFill/>
          </a:ln>
          <a:effectLst/>
          <a:extLst>
            <a:ext uri="{909E8E84-426E-40DD-AFC4-6F175D3DCCD1}">
              <a14:hiddenFill xmlns:a14="http://schemas.microsoft.com/office/drawing/2010/main">
                <a:solidFill>
                  <a:srgbClr val="8383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de-DE" sz="1000" dirty="0"/>
              <a:t>Site has appointed a BCM Champion </a:t>
            </a:r>
            <a:r>
              <a:rPr lang="de-DE" altLang="de-DE" sz="1000" dirty="0"/>
              <a:t>with appropriate seniority to be accountable for implementing BCM </a:t>
            </a:r>
            <a:endParaRPr lang="en-US" altLang="de-DE" sz="1000" dirty="0"/>
          </a:p>
        </p:txBody>
      </p:sp>
      <p:sp>
        <p:nvSpPr>
          <p:cNvPr id="6180" name="Rectangle 36"/>
          <p:cNvSpPr>
            <a:spLocks noChangeArrowheads="1"/>
          </p:cNvSpPr>
          <p:nvPr/>
        </p:nvSpPr>
        <p:spPr bwMode="gray">
          <a:xfrm>
            <a:off x="4953000" y="5410200"/>
            <a:ext cx="5029200" cy="457200"/>
          </a:xfrm>
          <a:prstGeom prst="rect">
            <a:avLst/>
          </a:prstGeom>
          <a:noFill/>
          <a:ln>
            <a:noFill/>
          </a:ln>
          <a:effectLst/>
          <a:extLst>
            <a:ext uri="{909E8E84-426E-40DD-AFC4-6F175D3DCCD1}">
              <a14:hiddenFill xmlns:a14="http://schemas.microsoft.com/office/drawing/2010/main">
                <a:solidFill>
                  <a:srgbClr val="8383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de-DE" sz="1000"/>
              <a:t>Site has ensured that it</a:t>
            </a:r>
            <a:r>
              <a:rPr lang="de-DE" altLang="de-DE" sz="1000"/>
              <a:t>‘s BCM arrangements are reviewed and documented at planned intervals</a:t>
            </a:r>
            <a:endParaRPr lang="en-US" altLang="de-DE" sz="1000"/>
          </a:p>
        </p:txBody>
      </p:sp>
      <p:sp>
        <p:nvSpPr>
          <p:cNvPr id="6181" name="Rectangle 37"/>
          <p:cNvSpPr>
            <a:spLocks noChangeArrowheads="1"/>
          </p:cNvSpPr>
          <p:nvPr/>
        </p:nvSpPr>
        <p:spPr bwMode="gray">
          <a:xfrm>
            <a:off x="4191000" y="2743200"/>
            <a:ext cx="6096000" cy="457200"/>
          </a:xfrm>
          <a:prstGeom prst="rect">
            <a:avLst/>
          </a:prstGeom>
          <a:noFill/>
          <a:ln>
            <a:noFill/>
          </a:ln>
          <a:effectLst/>
          <a:extLst>
            <a:ext uri="{909E8E84-426E-40DD-AFC4-6F175D3DCCD1}">
              <a14:hiddenFill xmlns:a14="http://schemas.microsoft.com/office/drawing/2010/main">
                <a:solidFill>
                  <a:srgbClr val="8383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de-DE" sz="1000" dirty="0"/>
              <a:t>Site has c</a:t>
            </a:r>
            <a:r>
              <a:rPr lang="de-DE" altLang="de-DE" sz="1000" dirty="0"/>
              <a:t>ompleted the DSC approved BIA document and identified activities that support its key products and services, the MTPD, RTO and its priorities for recovery of its critical activities</a:t>
            </a:r>
            <a:endParaRPr lang="en-US" altLang="de-DE" sz="1000" dirty="0"/>
          </a:p>
        </p:txBody>
      </p:sp>
      <p:sp>
        <p:nvSpPr>
          <p:cNvPr id="6182" name="Rectangle 38"/>
          <p:cNvSpPr>
            <a:spLocks noChangeArrowheads="1"/>
          </p:cNvSpPr>
          <p:nvPr/>
        </p:nvSpPr>
        <p:spPr bwMode="gray">
          <a:xfrm>
            <a:off x="4343400" y="3276600"/>
            <a:ext cx="5867400" cy="457200"/>
          </a:xfrm>
          <a:prstGeom prst="rect">
            <a:avLst/>
          </a:prstGeom>
          <a:noFill/>
          <a:ln>
            <a:noFill/>
          </a:ln>
          <a:effectLst/>
          <a:extLst>
            <a:ext uri="{909E8E84-426E-40DD-AFC4-6F175D3DCCD1}">
              <a14:hiddenFill xmlns:a14="http://schemas.microsoft.com/office/drawing/2010/main">
                <a:solidFill>
                  <a:srgbClr val="8383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de-DE" sz="1000"/>
              <a:t>Site has completed the DSC approved BIA Risk </a:t>
            </a:r>
            <a:r>
              <a:rPr lang="de-DE" altLang="de-DE" sz="1000"/>
              <a:t>Assessment document </a:t>
            </a:r>
            <a:r>
              <a:rPr lang="en-US" altLang="de-DE" sz="1000"/>
              <a:t>and has identified and documented the site’s threats</a:t>
            </a:r>
          </a:p>
        </p:txBody>
      </p:sp>
      <p:sp>
        <p:nvSpPr>
          <p:cNvPr id="6183" name="Rectangle 39"/>
          <p:cNvSpPr>
            <a:spLocks noChangeArrowheads="1"/>
          </p:cNvSpPr>
          <p:nvPr/>
        </p:nvSpPr>
        <p:spPr bwMode="gray">
          <a:xfrm>
            <a:off x="4038600" y="2209800"/>
            <a:ext cx="6248400" cy="457200"/>
          </a:xfrm>
          <a:prstGeom prst="rect">
            <a:avLst/>
          </a:prstGeom>
          <a:noFill/>
          <a:ln>
            <a:noFill/>
          </a:ln>
          <a:effectLst/>
          <a:extLst>
            <a:ext uri="{909E8E84-426E-40DD-AFC4-6F175D3DCCD1}">
              <a14:hiddenFill xmlns:a14="http://schemas.microsoft.com/office/drawing/2010/main">
                <a:solidFill>
                  <a:srgbClr val="8383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de-DE" sz="1000"/>
              <a:t>Site has formed an Incident Management Team with deputies for all key functions</a:t>
            </a:r>
          </a:p>
        </p:txBody>
      </p:sp>
      <p:sp>
        <p:nvSpPr>
          <p:cNvPr id="6184" name="Rectangle 40"/>
          <p:cNvSpPr>
            <a:spLocks noChangeArrowheads="1"/>
          </p:cNvSpPr>
          <p:nvPr/>
        </p:nvSpPr>
        <p:spPr bwMode="gray">
          <a:xfrm>
            <a:off x="4648200" y="4343400"/>
            <a:ext cx="5562600" cy="457200"/>
          </a:xfrm>
          <a:prstGeom prst="rect">
            <a:avLst/>
          </a:prstGeom>
          <a:noFill/>
          <a:ln>
            <a:noFill/>
          </a:ln>
          <a:effectLst/>
          <a:extLst>
            <a:ext uri="{909E8E84-426E-40DD-AFC4-6F175D3DCCD1}">
              <a14:hiddenFill xmlns:a14="http://schemas.microsoft.com/office/drawing/2010/main">
                <a:solidFill>
                  <a:srgbClr val="8383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de-DE" sz="1000"/>
              <a:t>Site has determined how it will recover each critical activity </a:t>
            </a:r>
            <a:r>
              <a:rPr lang="de-DE" altLang="de-DE" sz="1000"/>
              <a:t>within its recovery time objective, including the resources required for resumption</a:t>
            </a:r>
            <a:endParaRPr lang="en-US" altLang="de-DE" sz="1000"/>
          </a:p>
        </p:txBody>
      </p:sp>
      <p:sp>
        <p:nvSpPr>
          <p:cNvPr id="6185" name="Rectangle 41"/>
          <p:cNvSpPr>
            <a:spLocks noChangeArrowheads="1"/>
          </p:cNvSpPr>
          <p:nvPr/>
        </p:nvSpPr>
        <p:spPr bwMode="gray">
          <a:xfrm>
            <a:off x="4495800" y="3810000"/>
            <a:ext cx="4953000" cy="457200"/>
          </a:xfrm>
          <a:prstGeom prst="rect">
            <a:avLst/>
          </a:prstGeom>
          <a:noFill/>
          <a:ln>
            <a:noFill/>
          </a:ln>
          <a:effectLst/>
          <a:extLst>
            <a:ext uri="{909E8E84-426E-40DD-AFC4-6F175D3DCCD1}">
              <a14:hiddenFill xmlns:a14="http://schemas.microsoft.com/office/drawing/2010/main">
                <a:solidFill>
                  <a:srgbClr val="8383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endParaRPr lang="en-US" altLang="de-DE" sz="1000"/>
          </a:p>
        </p:txBody>
      </p:sp>
      <p:sp>
        <p:nvSpPr>
          <p:cNvPr id="6186" name="Rectangle 42"/>
          <p:cNvSpPr>
            <a:spLocks noChangeArrowheads="1"/>
          </p:cNvSpPr>
          <p:nvPr/>
        </p:nvSpPr>
        <p:spPr bwMode="gray">
          <a:xfrm>
            <a:off x="5105400" y="5943600"/>
            <a:ext cx="5029200" cy="457200"/>
          </a:xfrm>
          <a:prstGeom prst="rect">
            <a:avLst/>
          </a:prstGeom>
          <a:noFill/>
          <a:ln>
            <a:noFill/>
          </a:ln>
          <a:effectLst/>
          <a:extLst>
            <a:ext uri="{909E8E84-426E-40DD-AFC4-6F175D3DCCD1}">
              <a14:hiddenFill xmlns:a14="http://schemas.microsoft.com/office/drawing/2010/main">
                <a:solidFill>
                  <a:srgbClr val="8383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342900" indent="-342900">
              <a:spcAft>
                <a:spcPct val="30000"/>
              </a:spcAft>
              <a:buClr>
                <a:srgbClr val="000000"/>
              </a:buClr>
              <a:buSzPct val="100000"/>
              <a:buChar char=" "/>
              <a:defRPr sz="1400">
                <a:solidFill>
                  <a:srgbClr val="000000"/>
                </a:solidFill>
                <a:latin typeface="Arial" charset="0"/>
              </a:defRPr>
            </a:lvl1pPr>
            <a:lvl2pPr marL="742950" indent="-285750">
              <a:spcAft>
                <a:spcPct val="30000"/>
              </a:spcAft>
              <a:buClr>
                <a:schemeClr val="hlink"/>
              </a:buClr>
              <a:buSzPct val="100000"/>
              <a:buFont typeface="Wingdings" pitchFamily="2" charset="2"/>
              <a:buChar char="n"/>
              <a:defRPr sz="1400">
                <a:solidFill>
                  <a:srgbClr val="000000"/>
                </a:solidFill>
                <a:latin typeface="Arial" charset="0"/>
              </a:defRPr>
            </a:lvl2pPr>
            <a:lvl3pPr marL="1143000" indent="-228600">
              <a:spcAft>
                <a:spcPct val="30000"/>
              </a:spcAft>
              <a:buSzPct val="100000"/>
              <a:buChar char="–"/>
              <a:defRPr sz="1400">
                <a:solidFill>
                  <a:srgbClr val="000000"/>
                </a:solidFill>
                <a:latin typeface="Arial" charset="0"/>
              </a:defRPr>
            </a:lvl3pPr>
            <a:lvl4pPr marL="1600200" indent="-228600">
              <a:spcAft>
                <a:spcPct val="30000"/>
              </a:spcAft>
              <a:buSzPct val="100000"/>
              <a:buChar char="•"/>
              <a:defRPr sz="1400">
                <a:solidFill>
                  <a:srgbClr val="000000"/>
                </a:solidFill>
                <a:latin typeface="Arial" charset="0"/>
              </a:defRPr>
            </a:lvl4pPr>
            <a:lvl5pPr marL="2057400" indent="-228600">
              <a:spcAft>
                <a:spcPct val="30000"/>
              </a:spcAft>
              <a:buSzPct val="100000"/>
              <a:buFont typeface="Arial" charset="0"/>
              <a:buChar char="-"/>
              <a:defRPr sz="1400">
                <a:solidFill>
                  <a:srgbClr val="000000"/>
                </a:solidFill>
                <a:latin typeface="Arial" charset="0"/>
              </a:defRPr>
            </a:lvl5pPr>
            <a:lvl6pPr marL="2514600" indent="-228600" eaLnBrk="0" fontAlgn="base" hangingPunct="0">
              <a:spcBef>
                <a:spcPct val="0"/>
              </a:spcBef>
              <a:spcAft>
                <a:spcPct val="30000"/>
              </a:spcAft>
              <a:buSzPct val="100000"/>
              <a:buFont typeface="Arial" charset="0"/>
              <a:buChar char="-"/>
              <a:defRPr sz="1400">
                <a:solidFill>
                  <a:srgbClr val="000000"/>
                </a:solidFill>
                <a:latin typeface="Arial" charset="0"/>
              </a:defRPr>
            </a:lvl6pPr>
            <a:lvl7pPr marL="2971800" indent="-228600" eaLnBrk="0" fontAlgn="base" hangingPunct="0">
              <a:spcBef>
                <a:spcPct val="0"/>
              </a:spcBef>
              <a:spcAft>
                <a:spcPct val="30000"/>
              </a:spcAft>
              <a:buSzPct val="100000"/>
              <a:buFont typeface="Arial" charset="0"/>
              <a:buChar char="-"/>
              <a:defRPr sz="1400">
                <a:solidFill>
                  <a:srgbClr val="000000"/>
                </a:solidFill>
                <a:latin typeface="Arial" charset="0"/>
              </a:defRPr>
            </a:lvl7pPr>
            <a:lvl8pPr marL="3429000" indent="-228600" eaLnBrk="0" fontAlgn="base" hangingPunct="0">
              <a:spcBef>
                <a:spcPct val="0"/>
              </a:spcBef>
              <a:spcAft>
                <a:spcPct val="30000"/>
              </a:spcAft>
              <a:buSzPct val="100000"/>
              <a:buFont typeface="Arial" charset="0"/>
              <a:buChar char="-"/>
              <a:defRPr sz="1400">
                <a:solidFill>
                  <a:srgbClr val="000000"/>
                </a:solidFill>
                <a:latin typeface="Arial" charset="0"/>
              </a:defRPr>
            </a:lvl8pPr>
            <a:lvl9pPr marL="3886200" indent="-228600" eaLnBrk="0" fontAlgn="base" hangingPunct="0">
              <a:spcBef>
                <a:spcPct val="0"/>
              </a:spcBef>
              <a:spcAft>
                <a:spcPct val="30000"/>
              </a:spcAft>
              <a:buSzPct val="100000"/>
              <a:buFont typeface="Arial" charset="0"/>
              <a:buChar char="-"/>
              <a:defRPr sz="1400">
                <a:solidFill>
                  <a:srgbClr val="000000"/>
                </a:solidFill>
                <a:latin typeface="Arial" charset="0"/>
              </a:defRPr>
            </a:lvl9pPr>
          </a:lstStyle>
          <a:p>
            <a:r>
              <a:rPr lang="en-US" altLang="de-DE" sz="1000"/>
              <a:t>Site IMT has successfully carried out 3 table top exercises in the past 12 months an</a:t>
            </a:r>
            <a:r>
              <a:rPr lang="de-DE" altLang="de-DE" sz="1000"/>
              <a:t>d any lessons learnt have been incorporated into future plans</a:t>
            </a:r>
            <a:endParaRPr lang="en-US" altLang="de-DE" sz="1000"/>
          </a:p>
        </p:txBody>
      </p:sp>
      <p:sp>
        <p:nvSpPr>
          <p:cNvPr id="6187" name="Text Box 43"/>
          <p:cNvSpPr txBox="1">
            <a:spLocks noChangeArrowheads="1"/>
          </p:cNvSpPr>
          <p:nvPr/>
        </p:nvSpPr>
        <p:spPr bwMode="auto">
          <a:xfrm>
            <a:off x="4724400" y="3810001"/>
            <a:ext cx="556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en-GB" altLang="en-US" sz="1000"/>
              <a:t>Using the DSC </a:t>
            </a:r>
            <a:r>
              <a:rPr lang="en-GB" altLang="en-US" sz="1000">
                <a:solidFill>
                  <a:srgbClr val="000000"/>
                </a:solidFill>
              </a:rPr>
              <a:t>approved Risk Assessment document the site has, for each of its critical activities, identified available risk solutions</a:t>
            </a:r>
            <a:endParaRPr lang="en-GB" altLang="en-US" sz="100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6521022" y="1352267"/>
            <a:ext cx="3521537" cy="4525962"/>
          </a:xfrm>
        </p:spPr>
        <p:txBody>
          <a:bodyPr/>
          <a:lstStyle/>
          <a:p>
            <a:pPr marL="0" indent="0">
              <a:buNone/>
            </a:pPr>
            <a:r>
              <a:rPr lang="en-US" dirty="0">
                <a:solidFill>
                  <a:srgbClr val="BB0000"/>
                </a:solidFill>
                <a:latin typeface="Proxima Nova Rg" panose="02000506030000020004" pitchFamily="50" charset="0"/>
              </a:rPr>
              <a:t>ROOTED IN </a:t>
            </a:r>
          </a:p>
          <a:p>
            <a:pPr marL="0" indent="0">
              <a:buNone/>
            </a:pPr>
            <a:r>
              <a:rPr lang="en-US" b="1" dirty="0">
                <a:solidFill>
                  <a:srgbClr val="BB0000"/>
                </a:solidFill>
                <a:latin typeface="Proxima Nova Rg" panose="02000506030000020004" pitchFamily="50" charset="0"/>
              </a:rPr>
              <a:t>RESEARCH </a:t>
            </a:r>
          </a:p>
          <a:p>
            <a:pPr marL="0" indent="0">
              <a:buNone/>
            </a:pPr>
            <a:endParaRPr lang="en-US" dirty="0">
              <a:solidFill>
                <a:srgbClr val="BB0000"/>
              </a:solidFill>
              <a:latin typeface="Proxima Nova Rg" panose="02000506030000020004" pitchFamily="50" charset="0"/>
            </a:endParaRPr>
          </a:p>
          <a:p>
            <a:pPr marL="0" indent="0">
              <a:buNone/>
            </a:pPr>
            <a:r>
              <a:rPr lang="en-US" dirty="0">
                <a:solidFill>
                  <a:srgbClr val="26686D"/>
                </a:solidFill>
                <a:latin typeface="Proxima Nova Rg" panose="02000506030000020004" pitchFamily="50" charset="0"/>
              </a:rPr>
              <a:t>DEDICATED TO </a:t>
            </a:r>
          </a:p>
          <a:p>
            <a:pPr marL="0" indent="0">
              <a:buNone/>
            </a:pPr>
            <a:r>
              <a:rPr lang="en-US" b="1" dirty="0">
                <a:solidFill>
                  <a:srgbClr val="26686D"/>
                </a:solidFill>
                <a:latin typeface="Proxima Nova Rg" panose="02000506030000020004" pitchFamily="50" charset="0"/>
              </a:rPr>
              <a:t>EDUCATION</a:t>
            </a:r>
          </a:p>
          <a:p>
            <a:pPr marL="0" indent="0">
              <a:buNone/>
            </a:pPr>
            <a:endParaRPr lang="en-US" b="1" dirty="0">
              <a:solidFill>
                <a:srgbClr val="BB0000"/>
              </a:solidFill>
              <a:latin typeface="Proxima Nova Rg" panose="02000506030000020004" pitchFamily="50" charset="0"/>
            </a:endParaRPr>
          </a:p>
          <a:p>
            <a:pPr marL="0" indent="0">
              <a:buNone/>
            </a:pPr>
            <a:r>
              <a:rPr lang="en-US" dirty="0">
                <a:solidFill>
                  <a:srgbClr val="6EBBAB"/>
                </a:solidFill>
                <a:latin typeface="Proxima Nova Rg" panose="02000506030000020004" pitchFamily="50" charset="0"/>
              </a:rPr>
              <a:t>COMMITTED TO </a:t>
            </a:r>
          </a:p>
          <a:p>
            <a:pPr marL="0" indent="0">
              <a:buNone/>
            </a:pPr>
            <a:r>
              <a:rPr lang="en-US" b="1" dirty="0">
                <a:solidFill>
                  <a:srgbClr val="6EBBAB"/>
                </a:solidFill>
                <a:latin typeface="Proxima Nova Rg" panose="02000506030000020004" pitchFamily="50" charset="0"/>
              </a:rPr>
              <a:t>COLLABORATION</a:t>
            </a:r>
          </a:p>
        </p:txBody>
      </p:sp>
      <p:cxnSp>
        <p:nvCxnSpPr>
          <p:cNvPr id="13" name="Straight Connector 12"/>
          <p:cNvCxnSpPr/>
          <p:nvPr/>
        </p:nvCxnSpPr>
        <p:spPr>
          <a:xfrm flipV="1">
            <a:off x="6684415" y="4207459"/>
            <a:ext cx="3194748" cy="1"/>
          </a:xfrm>
          <a:prstGeom prst="line">
            <a:avLst/>
          </a:prstGeom>
        </p:spPr>
        <p:style>
          <a:lnRef idx="2">
            <a:schemeClr val="accent3"/>
          </a:lnRef>
          <a:fillRef idx="0">
            <a:schemeClr val="accent3"/>
          </a:fillRef>
          <a:effectRef idx="1">
            <a:schemeClr val="accent3"/>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2151" y="6333855"/>
            <a:ext cx="280657" cy="280657"/>
          </a:xfrm>
          <a:prstGeom prst="rect">
            <a:avLst/>
          </a:prstGeom>
        </p:spPr>
      </p:pic>
      <p:sp>
        <p:nvSpPr>
          <p:cNvPr id="17" name="TextBox 16"/>
          <p:cNvSpPr txBox="1"/>
          <p:nvPr/>
        </p:nvSpPr>
        <p:spPr>
          <a:xfrm>
            <a:off x="9322807" y="6320294"/>
            <a:ext cx="1439502" cy="276999"/>
          </a:xfrm>
          <a:prstGeom prst="rect">
            <a:avLst/>
          </a:prstGeom>
          <a:noFill/>
        </p:spPr>
        <p:txBody>
          <a:bodyPr wrap="square" rtlCol="0">
            <a:spAutoFit/>
          </a:bodyPr>
          <a:lstStyle/>
          <a:p>
            <a:r>
              <a:rPr lang="en-US" sz="1200" dirty="0">
                <a:solidFill>
                  <a:srgbClr val="000000">
                    <a:lumMod val="50000"/>
                    <a:lumOff val="50000"/>
                  </a:srgbClr>
                </a:solidFill>
                <a:latin typeface="Arial" panose="020B0604020202020204" pitchFamily="34" charset="0"/>
                <a:cs typeface="Arial" panose="020B0604020202020204" pitchFamily="34" charset="0"/>
              </a:rPr>
              <a:t>@</a:t>
            </a:r>
            <a:r>
              <a:rPr lang="en-US" sz="1200" dirty="0" err="1">
                <a:solidFill>
                  <a:srgbClr val="000000">
                    <a:lumMod val="50000"/>
                    <a:lumOff val="50000"/>
                  </a:srgbClr>
                </a:solidFill>
                <a:latin typeface="Arial" panose="020B0604020202020204" pitchFamily="34" charset="0"/>
                <a:cs typeface="Arial" panose="020B0604020202020204" pitchFamily="34" charset="0"/>
              </a:rPr>
              <a:t>Risk_Institute</a:t>
            </a:r>
            <a:endParaRPr lang="en-US" sz="1200" dirty="0">
              <a:solidFill>
                <a:srgbClr val="000000">
                  <a:lumMod val="50000"/>
                  <a:lumOff val="50000"/>
                </a:srgbClr>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8340" y="6333854"/>
            <a:ext cx="265934" cy="26593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251" y="435424"/>
            <a:ext cx="2350569" cy="942170"/>
          </a:xfrm>
          <a:prstGeom prst="rect">
            <a:avLst/>
          </a:prstGeom>
        </p:spPr>
      </p:pic>
      <p:cxnSp>
        <p:nvCxnSpPr>
          <p:cNvPr id="12" name="Straight Connector 11"/>
          <p:cNvCxnSpPr/>
          <p:nvPr/>
        </p:nvCxnSpPr>
        <p:spPr>
          <a:xfrm flipV="1">
            <a:off x="6623366" y="2537666"/>
            <a:ext cx="3194748" cy="1"/>
          </a:xfrm>
          <a:prstGeom prst="line">
            <a:avLst/>
          </a:prstGeom>
        </p:spPr>
        <p:style>
          <a:lnRef idx="2">
            <a:schemeClr val="accent3"/>
          </a:lnRef>
          <a:fillRef idx="0">
            <a:schemeClr val="accent3"/>
          </a:fillRef>
          <a:effectRef idx="1">
            <a:schemeClr val="accent3"/>
          </a:effectRef>
          <a:fontRef idx="minor">
            <a:schemeClr val="tx1"/>
          </a:fontRef>
        </p:style>
      </p:cxn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250" y="1860475"/>
            <a:ext cx="3970136" cy="3642550"/>
          </a:xfrm>
          <a:prstGeom prst="rect">
            <a:avLst/>
          </a:prstGeom>
        </p:spPr>
      </p:pic>
    </p:spTree>
    <p:extLst>
      <p:ext uri="{BB962C8B-B14F-4D97-AF65-F5344CB8AC3E}">
        <p14:creationId xmlns:p14="http://schemas.microsoft.com/office/powerpoint/2010/main" val="2586562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46513"/>
            <a:ext cx="7503160" cy="742315"/>
          </a:xfrm>
        </p:spPr>
        <p:txBody>
          <a:bodyPr>
            <a:normAutofit/>
          </a:bodyPr>
          <a:lstStyle/>
          <a:p>
            <a:r>
              <a:rPr lang="en-US" sz="4000" dirty="0"/>
              <a:t>Vulnerability Factors</a:t>
            </a:r>
          </a:p>
        </p:txBody>
      </p:sp>
      <p:sp>
        <p:nvSpPr>
          <p:cNvPr id="139267" name="Rectangle 3"/>
          <p:cNvSpPr>
            <a:spLocks noGrp="1" noChangeArrowheads="1"/>
          </p:cNvSpPr>
          <p:nvPr>
            <p:ph idx="1"/>
          </p:nvPr>
        </p:nvSpPr>
        <p:spPr>
          <a:xfrm>
            <a:off x="1317625" y="1169930"/>
            <a:ext cx="3886200" cy="4800600"/>
          </a:xfrm>
          <a:prstGeom prst="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marL="231775">
              <a:lnSpc>
                <a:spcPct val="130000"/>
              </a:lnSpc>
              <a:spcBef>
                <a:spcPct val="0"/>
              </a:spcBef>
              <a:spcAft>
                <a:spcPct val="30000"/>
              </a:spcAft>
              <a:buFont typeface="Arial" charset="0"/>
              <a:buChar char="•"/>
              <a:defRPr/>
            </a:pPr>
            <a:r>
              <a:rPr lang="en-US" sz="3200" dirty="0">
                <a:solidFill>
                  <a:schemeClr val="bg1">
                    <a:lumMod val="95000"/>
                  </a:schemeClr>
                </a:solidFill>
              </a:rPr>
              <a:t> Turbulence </a:t>
            </a:r>
          </a:p>
          <a:p>
            <a:pPr marL="231775">
              <a:lnSpc>
                <a:spcPct val="130000"/>
              </a:lnSpc>
              <a:spcBef>
                <a:spcPct val="0"/>
              </a:spcBef>
              <a:spcAft>
                <a:spcPct val="30000"/>
              </a:spcAft>
              <a:buFont typeface="Arial" charset="0"/>
              <a:buChar char="•"/>
              <a:defRPr/>
            </a:pPr>
            <a:r>
              <a:rPr lang="en-US" sz="3200" dirty="0">
                <a:solidFill>
                  <a:schemeClr val="bg1">
                    <a:lumMod val="95000"/>
                  </a:schemeClr>
                </a:solidFill>
              </a:rPr>
              <a:t> Deliberate threats</a:t>
            </a:r>
          </a:p>
          <a:p>
            <a:pPr marL="231775">
              <a:lnSpc>
                <a:spcPct val="130000"/>
              </a:lnSpc>
              <a:spcBef>
                <a:spcPct val="0"/>
              </a:spcBef>
              <a:spcAft>
                <a:spcPct val="30000"/>
              </a:spcAft>
              <a:buFont typeface="Arial" charset="0"/>
              <a:buChar char="•"/>
              <a:defRPr/>
            </a:pPr>
            <a:r>
              <a:rPr lang="en-US" sz="3200" dirty="0">
                <a:solidFill>
                  <a:schemeClr val="bg1">
                    <a:lumMod val="95000"/>
                  </a:schemeClr>
                </a:solidFill>
              </a:rPr>
              <a:t> External pressures</a:t>
            </a:r>
          </a:p>
          <a:p>
            <a:pPr marL="231775">
              <a:lnSpc>
                <a:spcPct val="130000"/>
              </a:lnSpc>
              <a:spcBef>
                <a:spcPct val="0"/>
              </a:spcBef>
              <a:spcAft>
                <a:spcPct val="30000"/>
              </a:spcAft>
              <a:buFont typeface="Arial" charset="0"/>
              <a:buChar char="•"/>
              <a:defRPr/>
            </a:pPr>
            <a:r>
              <a:rPr lang="en-US" sz="3200" dirty="0">
                <a:solidFill>
                  <a:schemeClr val="bg1">
                    <a:lumMod val="95000"/>
                  </a:schemeClr>
                </a:solidFill>
              </a:rPr>
              <a:t> Resource limits</a:t>
            </a:r>
          </a:p>
          <a:p>
            <a:pPr marL="231775">
              <a:lnSpc>
                <a:spcPct val="130000"/>
              </a:lnSpc>
              <a:spcBef>
                <a:spcPct val="0"/>
              </a:spcBef>
              <a:spcAft>
                <a:spcPct val="30000"/>
              </a:spcAft>
              <a:buFont typeface="Arial" charset="0"/>
              <a:buChar char="•"/>
              <a:defRPr/>
            </a:pPr>
            <a:r>
              <a:rPr lang="en-US" sz="3200" dirty="0">
                <a:solidFill>
                  <a:schemeClr val="bg1">
                    <a:lumMod val="95000"/>
                  </a:schemeClr>
                </a:solidFill>
              </a:rPr>
              <a:t> Connectivity</a:t>
            </a:r>
          </a:p>
          <a:p>
            <a:pPr marL="231775">
              <a:lnSpc>
                <a:spcPct val="130000"/>
              </a:lnSpc>
              <a:spcBef>
                <a:spcPct val="0"/>
              </a:spcBef>
              <a:spcAft>
                <a:spcPct val="30000"/>
              </a:spcAft>
              <a:buFont typeface="Arial" charset="0"/>
              <a:buChar char="•"/>
              <a:defRPr/>
            </a:pPr>
            <a:r>
              <a:rPr lang="en-US" sz="3200" dirty="0">
                <a:solidFill>
                  <a:schemeClr val="bg1">
                    <a:lumMod val="95000"/>
                  </a:schemeClr>
                </a:solidFill>
              </a:rPr>
              <a:t> Sensitivity</a:t>
            </a:r>
          </a:p>
        </p:txBody>
      </p:sp>
      <p:sp>
        <p:nvSpPr>
          <p:cNvPr id="31756" name="Text Box 7"/>
          <p:cNvSpPr txBox="1">
            <a:spLocks noChangeArrowheads="1"/>
          </p:cNvSpPr>
          <p:nvPr/>
        </p:nvSpPr>
        <p:spPr bwMode="auto">
          <a:xfrm>
            <a:off x="2978150" y="7302443"/>
            <a:ext cx="247650" cy="641350"/>
          </a:xfrm>
          <a:prstGeom prst="rect">
            <a:avLst/>
          </a:prstGeom>
          <a:noFill/>
          <a:ln w="9525">
            <a:noFill/>
            <a:miter lim="800000"/>
            <a:headEnd/>
            <a:tailEnd/>
          </a:ln>
        </p:spPr>
        <p:txBody>
          <a:bodyPr wrap="none">
            <a:spAutoFit/>
          </a:bodyPr>
          <a:lstStyle/>
          <a:p>
            <a:r>
              <a:rPr lang="en-US"/>
              <a:t> </a:t>
            </a:r>
          </a:p>
          <a:p>
            <a:endParaRPr lang="en-US"/>
          </a:p>
        </p:txBody>
      </p:sp>
      <p:sp>
        <p:nvSpPr>
          <p:cNvPr id="31757" name="TextBox 8"/>
          <p:cNvSpPr txBox="1">
            <a:spLocks noChangeArrowheads="1"/>
          </p:cNvSpPr>
          <p:nvPr/>
        </p:nvSpPr>
        <p:spPr bwMode="auto">
          <a:xfrm>
            <a:off x="6629400" y="6151631"/>
            <a:ext cx="4745620" cy="261610"/>
          </a:xfrm>
          <a:prstGeom prst="rect">
            <a:avLst/>
          </a:prstGeom>
          <a:noFill/>
          <a:ln w="9525">
            <a:noFill/>
            <a:miter lim="800000"/>
            <a:headEnd/>
            <a:tailEnd/>
          </a:ln>
        </p:spPr>
        <p:txBody>
          <a:bodyPr wrap="square">
            <a:spAutoFit/>
          </a:bodyPr>
          <a:lstStyle/>
          <a:p>
            <a:pPr algn="r"/>
            <a:r>
              <a:rPr lang="en-US" sz="1100" dirty="0"/>
              <a:t>Source: Pettit, Fiksel, Croxton</a:t>
            </a:r>
            <a:r>
              <a:rPr lang="en-US" sz="1100" i="1" dirty="0"/>
              <a:t>,  Journal of Business Logistics,</a:t>
            </a:r>
            <a:r>
              <a:rPr lang="en-US" sz="1100" dirty="0"/>
              <a:t> 2010</a:t>
            </a:r>
          </a:p>
        </p:txBody>
      </p:sp>
      <p:sp>
        <p:nvSpPr>
          <p:cNvPr id="2" name="Rounded Rectangular Callout 1"/>
          <p:cNvSpPr/>
          <p:nvPr/>
        </p:nvSpPr>
        <p:spPr>
          <a:xfrm>
            <a:off x="5798354" y="1135632"/>
            <a:ext cx="5381633" cy="1219200"/>
          </a:xfrm>
          <a:prstGeom prst="wedgeRoundRectCallout">
            <a:avLst>
              <a:gd name="adj1" fmla="val -87131"/>
              <a:gd name="adj2" fmla="val -2373"/>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chemeClr val="tx1"/>
                </a:solidFill>
              </a:rPr>
              <a:t>Natural disasters, geo-political disruptions, fluctuations in currencies and prices, technology failures, pandemics, unpredictable demand</a:t>
            </a:r>
          </a:p>
        </p:txBody>
      </p:sp>
      <p:sp>
        <p:nvSpPr>
          <p:cNvPr id="10" name="Rounded Rectangular Callout 9"/>
          <p:cNvSpPr/>
          <p:nvPr/>
        </p:nvSpPr>
        <p:spPr>
          <a:xfrm>
            <a:off x="5965825" y="2899380"/>
            <a:ext cx="4910137" cy="1394750"/>
          </a:xfrm>
          <a:prstGeom prst="wedgeRoundRectCallout">
            <a:avLst>
              <a:gd name="adj1" fmla="val -70781"/>
              <a:gd name="adj2" fmla="val -24149"/>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chemeClr val="tx1"/>
                </a:solidFill>
              </a:rPr>
              <a:t>Competitive innovation, social/cultural change, political/regulatory change, price pressures, corporate responsibility, environmental change</a:t>
            </a:r>
          </a:p>
        </p:txBody>
      </p:sp>
      <p:sp>
        <p:nvSpPr>
          <p:cNvPr id="11" name="Rounded Rectangular Callout 10"/>
          <p:cNvSpPr/>
          <p:nvPr/>
        </p:nvSpPr>
        <p:spPr>
          <a:xfrm>
            <a:off x="6270625" y="4903730"/>
            <a:ext cx="4191000" cy="1066800"/>
          </a:xfrm>
          <a:prstGeom prst="wedgeRoundRectCallout">
            <a:avLst>
              <a:gd name="adj1" fmla="val -101571"/>
              <a:gd name="adj2" fmla="val -53565"/>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chemeClr val="tx1"/>
                </a:solidFill>
              </a:rPr>
              <a:t>Scale of network, reliance on information, degree of outsourcing, reliance upon specialty sources</a:t>
            </a:r>
          </a:p>
        </p:txBody>
      </p:sp>
    </p:spTree>
    <p:custDataLst>
      <p:tags r:id="rId1"/>
    </p:custDataLst>
    <p:extLst>
      <p:ext uri="{BB962C8B-B14F-4D97-AF65-F5344CB8AC3E}">
        <p14:creationId xmlns:p14="http://schemas.microsoft.com/office/powerpoint/2010/main" val="296418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7503160" cy="742315"/>
          </a:xfrm>
        </p:spPr>
        <p:txBody>
          <a:bodyPr>
            <a:normAutofit/>
          </a:bodyPr>
          <a:lstStyle/>
          <a:p>
            <a:r>
              <a:rPr lang="en-US" sz="4000" dirty="0"/>
              <a:t>Capability Factors</a:t>
            </a:r>
          </a:p>
        </p:txBody>
      </p:sp>
      <p:sp>
        <p:nvSpPr>
          <p:cNvPr id="139268" name="Rectangle 4"/>
          <p:cNvSpPr>
            <a:spLocks noGrp="1" noChangeArrowheads="1"/>
          </p:cNvSpPr>
          <p:nvPr>
            <p:ph idx="1"/>
          </p:nvPr>
        </p:nvSpPr>
        <p:spPr>
          <a:xfrm>
            <a:off x="1620520" y="990600"/>
            <a:ext cx="3972560" cy="5029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256032" indent="-256032">
              <a:spcBef>
                <a:spcPct val="0"/>
              </a:spcBef>
              <a:buFont typeface="Arial" charset="0"/>
              <a:buChar char="•"/>
              <a:defRPr/>
            </a:pPr>
            <a:r>
              <a:rPr lang="en-US" sz="2500" dirty="0">
                <a:solidFill>
                  <a:schemeClr val="bg1"/>
                </a:solidFill>
              </a:rPr>
              <a:t>Flexibility in sourcing</a:t>
            </a:r>
          </a:p>
          <a:p>
            <a:pPr marL="256032" indent="-256032">
              <a:spcBef>
                <a:spcPct val="0"/>
              </a:spcBef>
              <a:buFont typeface="Arial" charset="0"/>
              <a:buChar char="•"/>
              <a:defRPr/>
            </a:pPr>
            <a:r>
              <a:rPr lang="en-US" sz="2500" dirty="0">
                <a:solidFill>
                  <a:schemeClr val="bg1"/>
                </a:solidFill>
              </a:rPr>
              <a:t>Flex. in order fulfillment</a:t>
            </a:r>
          </a:p>
          <a:p>
            <a:pPr marL="256032" indent="-256032">
              <a:spcBef>
                <a:spcPct val="0"/>
              </a:spcBef>
              <a:buFont typeface="Arial" charset="0"/>
              <a:buChar char="•"/>
              <a:defRPr/>
            </a:pPr>
            <a:r>
              <a:rPr lang="en-US" sz="2500" dirty="0">
                <a:solidFill>
                  <a:schemeClr val="bg1"/>
                </a:solidFill>
              </a:rPr>
              <a:t>Capacity</a:t>
            </a:r>
          </a:p>
          <a:p>
            <a:pPr marL="256032" indent="-256032">
              <a:spcBef>
                <a:spcPct val="0"/>
              </a:spcBef>
              <a:buFont typeface="Arial" charset="0"/>
              <a:buChar char="•"/>
              <a:defRPr/>
            </a:pPr>
            <a:r>
              <a:rPr lang="en-US" sz="2500" dirty="0">
                <a:solidFill>
                  <a:schemeClr val="bg1"/>
                </a:solidFill>
              </a:rPr>
              <a:t>Efficiency</a:t>
            </a:r>
          </a:p>
          <a:p>
            <a:pPr marL="256032" indent="-256032">
              <a:spcBef>
                <a:spcPct val="0"/>
              </a:spcBef>
              <a:buFont typeface="Arial" charset="0"/>
              <a:buChar char="•"/>
              <a:defRPr/>
            </a:pPr>
            <a:r>
              <a:rPr lang="en-US" sz="2500" dirty="0">
                <a:solidFill>
                  <a:schemeClr val="bg1"/>
                </a:solidFill>
              </a:rPr>
              <a:t>Visibility</a:t>
            </a:r>
          </a:p>
          <a:p>
            <a:pPr marL="256032" indent="-256032">
              <a:spcBef>
                <a:spcPct val="0"/>
              </a:spcBef>
              <a:buFont typeface="Arial" charset="0"/>
              <a:buChar char="•"/>
              <a:defRPr/>
            </a:pPr>
            <a:r>
              <a:rPr lang="en-US" sz="2500" dirty="0">
                <a:solidFill>
                  <a:schemeClr val="bg1"/>
                </a:solidFill>
              </a:rPr>
              <a:t>Adaptability</a:t>
            </a:r>
          </a:p>
          <a:p>
            <a:pPr marL="256032" indent="-256032">
              <a:spcBef>
                <a:spcPct val="0"/>
              </a:spcBef>
              <a:buFont typeface="Arial" charset="0"/>
              <a:buChar char="•"/>
              <a:defRPr/>
            </a:pPr>
            <a:r>
              <a:rPr lang="en-US" sz="2500" dirty="0">
                <a:solidFill>
                  <a:schemeClr val="bg1"/>
                </a:solidFill>
              </a:rPr>
              <a:t>Anticipation</a:t>
            </a:r>
          </a:p>
          <a:p>
            <a:pPr marL="256032" indent="-256032">
              <a:spcBef>
                <a:spcPct val="0"/>
              </a:spcBef>
              <a:buFont typeface="Arial" charset="0"/>
              <a:buChar char="•"/>
              <a:defRPr/>
            </a:pPr>
            <a:r>
              <a:rPr lang="en-US" sz="2500" dirty="0">
                <a:solidFill>
                  <a:schemeClr val="bg1"/>
                </a:solidFill>
              </a:rPr>
              <a:t>Recovery</a:t>
            </a:r>
          </a:p>
          <a:p>
            <a:pPr marL="256032" indent="-256032">
              <a:spcBef>
                <a:spcPct val="0"/>
              </a:spcBef>
              <a:buFont typeface="Arial" charset="0"/>
              <a:buChar char="•"/>
              <a:defRPr/>
            </a:pPr>
            <a:r>
              <a:rPr lang="en-US" sz="2500" dirty="0">
                <a:solidFill>
                  <a:schemeClr val="bg1"/>
                </a:solidFill>
              </a:rPr>
              <a:t>Dispersion</a:t>
            </a:r>
          </a:p>
          <a:p>
            <a:pPr marL="256032" indent="-256032">
              <a:spcBef>
                <a:spcPct val="0"/>
              </a:spcBef>
              <a:buFont typeface="Arial" charset="0"/>
              <a:buChar char="•"/>
              <a:defRPr/>
            </a:pPr>
            <a:r>
              <a:rPr lang="en-US" sz="2500" dirty="0">
                <a:solidFill>
                  <a:schemeClr val="bg1"/>
                </a:solidFill>
              </a:rPr>
              <a:t>Collaboration</a:t>
            </a:r>
          </a:p>
          <a:p>
            <a:pPr marL="256032" indent="-256032">
              <a:spcBef>
                <a:spcPct val="0"/>
              </a:spcBef>
              <a:buFont typeface="Arial" charset="0"/>
              <a:buChar char="•"/>
              <a:defRPr/>
            </a:pPr>
            <a:r>
              <a:rPr lang="en-US" sz="2500" dirty="0">
                <a:solidFill>
                  <a:schemeClr val="bg1"/>
                </a:solidFill>
              </a:rPr>
              <a:t>Organization</a:t>
            </a:r>
          </a:p>
          <a:p>
            <a:pPr marL="256032" indent="-256032">
              <a:spcBef>
                <a:spcPct val="0"/>
              </a:spcBef>
              <a:buFont typeface="Arial" charset="0"/>
              <a:buChar char="•"/>
              <a:defRPr/>
            </a:pPr>
            <a:r>
              <a:rPr lang="en-US" sz="2500" dirty="0">
                <a:solidFill>
                  <a:schemeClr val="bg1"/>
                </a:solidFill>
              </a:rPr>
              <a:t>Market position</a:t>
            </a:r>
          </a:p>
          <a:p>
            <a:pPr marL="256032" indent="-256032">
              <a:spcBef>
                <a:spcPct val="0"/>
              </a:spcBef>
              <a:buFont typeface="Arial" charset="0"/>
              <a:buChar char="•"/>
              <a:defRPr/>
            </a:pPr>
            <a:r>
              <a:rPr lang="en-US" sz="2500" dirty="0">
                <a:solidFill>
                  <a:schemeClr val="bg1"/>
                </a:solidFill>
              </a:rPr>
              <a:t>Security</a:t>
            </a:r>
          </a:p>
          <a:p>
            <a:pPr marL="256032" indent="-256032">
              <a:spcBef>
                <a:spcPct val="0"/>
              </a:spcBef>
              <a:buFont typeface="Arial" charset="0"/>
              <a:buChar char="•"/>
              <a:defRPr/>
            </a:pPr>
            <a:r>
              <a:rPr lang="en-US" sz="2500" dirty="0">
                <a:solidFill>
                  <a:schemeClr val="bg1"/>
                </a:solidFill>
              </a:rPr>
              <a:t>Financial strength</a:t>
            </a:r>
          </a:p>
        </p:txBody>
      </p:sp>
      <p:sp>
        <p:nvSpPr>
          <p:cNvPr id="31756" name="Text Box 7"/>
          <p:cNvSpPr txBox="1">
            <a:spLocks noChangeArrowheads="1"/>
          </p:cNvSpPr>
          <p:nvPr/>
        </p:nvSpPr>
        <p:spPr bwMode="auto">
          <a:xfrm>
            <a:off x="3260725" y="7427913"/>
            <a:ext cx="247650" cy="641350"/>
          </a:xfrm>
          <a:prstGeom prst="rect">
            <a:avLst/>
          </a:prstGeom>
          <a:noFill/>
          <a:ln w="9525">
            <a:noFill/>
            <a:miter lim="800000"/>
            <a:headEnd/>
            <a:tailEnd/>
          </a:ln>
        </p:spPr>
        <p:txBody>
          <a:bodyPr wrap="none">
            <a:spAutoFit/>
          </a:bodyPr>
          <a:lstStyle/>
          <a:p>
            <a:r>
              <a:rPr lang="en-US"/>
              <a:t> </a:t>
            </a:r>
          </a:p>
          <a:p>
            <a:endParaRPr lang="en-US"/>
          </a:p>
        </p:txBody>
      </p:sp>
      <p:sp>
        <p:nvSpPr>
          <p:cNvPr id="2" name="Rounded Rectangular Callout 1"/>
          <p:cNvSpPr/>
          <p:nvPr/>
        </p:nvSpPr>
        <p:spPr>
          <a:xfrm>
            <a:off x="6019800" y="1056555"/>
            <a:ext cx="4682359" cy="990600"/>
          </a:xfrm>
          <a:prstGeom prst="wedgeRoundRectCallout">
            <a:avLst>
              <a:gd name="adj1" fmla="val -77161"/>
              <a:gd name="adj2" fmla="val -32916"/>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chemeClr val="tx1"/>
                </a:solidFill>
              </a:rPr>
              <a:t>Part commonality, modular product design, multiple uses, supplier contract flexibility, multiple sources</a:t>
            </a:r>
          </a:p>
        </p:txBody>
      </p:sp>
      <p:sp>
        <p:nvSpPr>
          <p:cNvPr id="10" name="Rounded Rectangular Callout 9"/>
          <p:cNvSpPr/>
          <p:nvPr/>
        </p:nvSpPr>
        <p:spPr>
          <a:xfrm>
            <a:off x="6019801" y="3188800"/>
            <a:ext cx="5166006" cy="1121387"/>
          </a:xfrm>
          <a:prstGeom prst="wedgeRoundRectCallout">
            <a:avLst>
              <a:gd name="adj1" fmla="val -91894"/>
              <a:gd name="adj2" fmla="val 44951"/>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chemeClr val="tx1"/>
                </a:solidFill>
              </a:rPr>
              <a:t>Collaborative forecasting, customer management, communications, postponement of orders, risk sharing with suppliers</a:t>
            </a:r>
          </a:p>
        </p:txBody>
      </p:sp>
      <p:sp>
        <p:nvSpPr>
          <p:cNvPr id="11" name="Rounded Rectangular Callout 10"/>
          <p:cNvSpPr/>
          <p:nvPr/>
        </p:nvSpPr>
        <p:spPr>
          <a:xfrm>
            <a:off x="6019800" y="4468336"/>
            <a:ext cx="4495800" cy="1066800"/>
          </a:xfrm>
          <a:prstGeom prst="wedgeRoundRectCallout">
            <a:avLst>
              <a:gd name="adj1" fmla="val -91312"/>
              <a:gd name="adj2" fmla="val -5669"/>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chemeClr val="tx1"/>
                </a:solidFill>
              </a:rPr>
              <a:t>Product differentiation, customer loyalty, market share, brand equity, customer relationships</a:t>
            </a:r>
          </a:p>
        </p:txBody>
      </p:sp>
      <p:sp>
        <p:nvSpPr>
          <p:cNvPr id="12" name="Rounded Rectangular Callout 11"/>
          <p:cNvSpPr/>
          <p:nvPr/>
        </p:nvSpPr>
        <p:spPr>
          <a:xfrm>
            <a:off x="6019801" y="2132795"/>
            <a:ext cx="5029200" cy="914400"/>
          </a:xfrm>
          <a:prstGeom prst="wedgeRoundRectCallout">
            <a:avLst>
              <a:gd name="adj1" fmla="val -105303"/>
              <a:gd name="adj2" fmla="val -75802"/>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chemeClr val="tx1"/>
                </a:solidFill>
              </a:rPr>
              <a:t>Reserve capacity, redundancy, backup communication means and energy sources</a:t>
            </a:r>
          </a:p>
        </p:txBody>
      </p:sp>
      <p:sp>
        <p:nvSpPr>
          <p:cNvPr id="16" name="TextBox 8"/>
          <p:cNvSpPr txBox="1">
            <a:spLocks noChangeArrowheads="1"/>
          </p:cNvSpPr>
          <p:nvPr/>
        </p:nvSpPr>
        <p:spPr bwMode="auto">
          <a:xfrm>
            <a:off x="6858000" y="6151601"/>
            <a:ext cx="4745620" cy="261610"/>
          </a:xfrm>
          <a:prstGeom prst="rect">
            <a:avLst/>
          </a:prstGeom>
          <a:noFill/>
          <a:ln w="9525">
            <a:noFill/>
            <a:miter lim="800000"/>
            <a:headEnd/>
            <a:tailEnd/>
          </a:ln>
        </p:spPr>
        <p:txBody>
          <a:bodyPr wrap="square">
            <a:spAutoFit/>
          </a:bodyPr>
          <a:lstStyle/>
          <a:p>
            <a:pPr algn="r"/>
            <a:r>
              <a:rPr lang="en-US" sz="1100" dirty="0"/>
              <a:t>Source: Pettit, Fiksel, Croxton</a:t>
            </a:r>
            <a:r>
              <a:rPr lang="en-US" sz="1100" i="1" dirty="0"/>
              <a:t>,  Journal of Business Logistics,</a:t>
            </a:r>
            <a:r>
              <a:rPr lang="en-US" sz="1100" dirty="0"/>
              <a:t> 2010</a:t>
            </a:r>
          </a:p>
        </p:txBody>
      </p:sp>
    </p:spTree>
    <p:custDataLst>
      <p:tags r:id="rId1"/>
    </p:custDataLst>
    <p:extLst>
      <p:ext uri="{BB962C8B-B14F-4D97-AF65-F5344CB8AC3E}">
        <p14:creationId xmlns:p14="http://schemas.microsoft.com/office/powerpoint/2010/main" val="284313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1" grpId="0" animBg="1"/>
      <p:bldP spid="11" grpId="1" animBg="1"/>
      <p:bldP spid="12" grpId="0" animBg="1"/>
      <p:bldP spid="1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020" y="1143000"/>
            <a:ext cx="8229600" cy="4491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30854" y="6237682"/>
            <a:ext cx="6761146" cy="276999"/>
          </a:xfrm>
          <a:prstGeom prst="rect">
            <a:avLst/>
          </a:prstGeom>
          <a:noFill/>
        </p:spPr>
        <p:txBody>
          <a:bodyPr wrap="none" rtlCol="0">
            <a:spAutoFit/>
          </a:bodyPr>
          <a:lstStyle/>
          <a:p>
            <a:r>
              <a:rPr lang="en-US" sz="1200" b="1" dirty="0"/>
              <a:t>Source</a:t>
            </a:r>
            <a:r>
              <a:rPr lang="en-US" sz="1200" dirty="0"/>
              <a:t>: Accenture analysis of 62 supply chain disruptions publicly announced during 2005-2011 </a:t>
            </a:r>
          </a:p>
        </p:txBody>
      </p:sp>
      <p:sp>
        <p:nvSpPr>
          <p:cNvPr id="6" name="TextBox 5"/>
          <p:cNvSpPr txBox="1"/>
          <p:nvPr/>
        </p:nvSpPr>
        <p:spPr>
          <a:xfrm>
            <a:off x="3429000" y="5675036"/>
            <a:ext cx="5036507"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a:t>Average loss of shareholder value = 7%</a:t>
            </a:r>
          </a:p>
        </p:txBody>
      </p:sp>
      <p:sp>
        <p:nvSpPr>
          <p:cNvPr id="2" name="Title 1"/>
          <p:cNvSpPr>
            <a:spLocks noGrp="1"/>
          </p:cNvSpPr>
          <p:nvPr>
            <p:ph type="title"/>
          </p:nvPr>
        </p:nvSpPr>
        <p:spPr>
          <a:xfrm>
            <a:off x="381000" y="178130"/>
            <a:ext cx="9027160" cy="742315"/>
          </a:xfrm>
        </p:spPr>
        <p:txBody>
          <a:bodyPr>
            <a:normAutofit/>
          </a:bodyPr>
          <a:lstStyle/>
          <a:p>
            <a:r>
              <a:rPr lang="en-US" sz="4000" dirty="0"/>
              <a:t>Impact of Supply Chain Disruptions</a:t>
            </a:r>
          </a:p>
        </p:txBody>
      </p:sp>
    </p:spTree>
    <p:extLst>
      <p:ext uri="{BB962C8B-B14F-4D97-AF65-F5344CB8AC3E}">
        <p14:creationId xmlns:p14="http://schemas.microsoft.com/office/powerpoint/2010/main" val="292018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150858" y="1486882"/>
            <a:ext cx="2794206" cy="1066800"/>
          </a:xfrm>
          <a:prstGeom prst="cloudCallout">
            <a:avLst>
              <a:gd name="adj1" fmla="val -75696"/>
              <a:gd name="adj2" fmla="val 55603"/>
            </a:avLst>
          </a:prstGeom>
          <a:solidFill>
            <a:srgbClr val="CCFF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indent="4763" algn="just">
              <a:spcBef>
                <a:spcPct val="20000"/>
              </a:spcBef>
              <a:defRPr/>
            </a:pPr>
            <a:r>
              <a:rPr lang="en-US" sz="2000" dirty="0">
                <a:cs typeface="Arial" charset="0"/>
              </a:rPr>
              <a:t>Risks cannot always </a:t>
            </a:r>
            <a:br>
              <a:rPr lang="en-US" sz="2000" dirty="0">
                <a:cs typeface="Arial" charset="0"/>
              </a:rPr>
            </a:br>
            <a:r>
              <a:rPr lang="en-US" sz="2000" dirty="0">
                <a:cs typeface="Arial" charset="0"/>
              </a:rPr>
              <a:t>be anticipated</a:t>
            </a:r>
          </a:p>
        </p:txBody>
      </p:sp>
      <p:sp>
        <p:nvSpPr>
          <p:cNvPr id="6" name="Rectangle 5"/>
          <p:cNvSpPr>
            <a:spLocks noChangeArrowheads="1"/>
          </p:cNvSpPr>
          <p:nvPr/>
        </p:nvSpPr>
        <p:spPr bwMode="auto">
          <a:xfrm>
            <a:off x="9127903" y="2973764"/>
            <a:ext cx="2589752" cy="1023937"/>
          </a:xfrm>
          <a:prstGeom prst="cloudCallout">
            <a:avLst>
              <a:gd name="adj1" fmla="val -77231"/>
              <a:gd name="adj2" fmla="val 30680"/>
            </a:avLst>
          </a:prstGeom>
          <a:solidFill>
            <a:srgbClr val="CCFF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indent="4763" algn="just">
              <a:spcBef>
                <a:spcPct val="20000"/>
              </a:spcBef>
              <a:defRPr/>
            </a:pPr>
            <a:r>
              <a:rPr lang="en-US" sz="2000" dirty="0">
                <a:cs typeface="Arial" charset="0"/>
              </a:rPr>
              <a:t>Risks may be hard </a:t>
            </a:r>
            <a:br>
              <a:rPr lang="en-US" sz="2000" dirty="0">
                <a:cs typeface="Arial" charset="0"/>
              </a:rPr>
            </a:br>
            <a:r>
              <a:rPr lang="en-US" sz="2000" dirty="0">
                <a:cs typeface="Arial" charset="0"/>
              </a:rPr>
              <a:t>to quantify</a:t>
            </a:r>
          </a:p>
        </p:txBody>
      </p:sp>
      <p:sp>
        <p:nvSpPr>
          <p:cNvPr id="7" name="Rectangle 6"/>
          <p:cNvSpPr>
            <a:spLocks noChangeArrowheads="1"/>
          </p:cNvSpPr>
          <p:nvPr/>
        </p:nvSpPr>
        <p:spPr bwMode="auto">
          <a:xfrm>
            <a:off x="9127903" y="4543425"/>
            <a:ext cx="2726055" cy="1295400"/>
          </a:xfrm>
          <a:prstGeom prst="cloudCallout">
            <a:avLst>
              <a:gd name="adj1" fmla="val -76312"/>
              <a:gd name="adj2" fmla="val -34051"/>
            </a:avLst>
          </a:prstGeom>
          <a:solidFill>
            <a:srgbClr val="CCFF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indent="4763">
              <a:spcBef>
                <a:spcPct val="20000"/>
              </a:spcBef>
              <a:defRPr/>
            </a:pPr>
            <a:r>
              <a:rPr lang="en-US" sz="2000" dirty="0">
                <a:cs typeface="Arial" charset="0"/>
              </a:rPr>
              <a:t>Adaptation may be </a:t>
            </a:r>
            <a:br>
              <a:rPr lang="en-US" sz="2000" dirty="0">
                <a:cs typeface="Arial" charset="0"/>
              </a:rPr>
            </a:br>
            <a:r>
              <a:rPr lang="en-US" sz="2000" dirty="0">
                <a:cs typeface="Arial" charset="0"/>
              </a:rPr>
              <a:t>needed to remain </a:t>
            </a:r>
            <a:br>
              <a:rPr lang="en-US" sz="2000" dirty="0">
                <a:cs typeface="Arial" charset="0"/>
              </a:rPr>
            </a:br>
            <a:r>
              <a:rPr lang="en-US" sz="2000" dirty="0">
                <a:cs typeface="Arial" charset="0"/>
              </a:rPr>
              <a:t>competitive</a:t>
            </a:r>
          </a:p>
        </p:txBody>
      </p:sp>
      <p:grpSp>
        <p:nvGrpSpPr>
          <p:cNvPr id="24" name="Group 23"/>
          <p:cNvGrpSpPr/>
          <p:nvPr/>
        </p:nvGrpSpPr>
        <p:grpSpPr>
          <a:xfrm>
            <a:off x="2854913" y="1295400"/>
            <a:ext cx="5450887" cy="4946650"/>
            <a:chOff x="2854913" y="1454150"/>
            <a:chExt cx="4677569" cy="4184651"/>
          </a:xfrm>
        </p:grpSpPr>
        <p:sp>
          <p:nvSpPr>
            <p:cNvPr id="3" name="Rectangle 11"/>
            <p:cNvSpPr>
              <a:spLocks noChangeArrowheads="1"/>
            </p:cNvSpPr>
            <p:nvPr/>
          </p:nvSpPr>
          <p:spPr bwMode="auto">
            <a:xfrm>
              <a:off x="4901994" y="5073650"/>
              <a:ext cx="2630488" cy="565151"/>
            </a:xfrm>
            <a:prstGeom prst="rect">
              <a:avLst/>
            </a:prstGeom>
            <a:solidFill>
              <a:schemeClr val="accent6">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pPr algn="ctr">
                <a:defRPr/>
              </a:pPr>
              <a:r>
                <a:rPr lang="en-US" sz="2000" dirty="0">
                  <a:latin typeface="Tahoma" charset="0"/>
                  <a:cs typeface="Arial" charset="0"/>
                </a:rPr>
                <a:t>Control Activities</a:t>
              </a:r>
            </a:p>
          </p:txBody>
        </p:sp>
        <p:cxnSp>
          <p:nvCxnSpPr>
            <p:cNvPr id="4" name="Straight Arrow Connector 3"/>
            <p:cNvCxnSpPr/>
            <p:nvPr/>
          </p:nvCxnSpPr>
          <p:spPr bwMode="auto">
            <a:xfrm rot="5400000">
              <a:off x="4663077" y="3518693"/>
              <a:ext cx="3108325" cy="1588"/>
            </a:xfrm>
            <a:prstGeom prst="straightConnector1">
              <a:avLst/>
            </a:prstGeom>
            <a:ln>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8" name="Rectangle 7"/>
            <p:cNvSpPr>
              <a:spLocks noChangeArrowheads="1"/>
            </p:cNvSpPr>
            <p:nvPr/>
          </p:nvSpPr>
          <p:spPr bwMode="auto">
            <a:xfrm>
              <a:off x="4901994" y="1454150"/>
              <a:ext cx="2630488" cy="606425"/>
            </a:xfrm>
            <a:prstGeom prst="rect">
              <a:avLst/>
            </a:prstGeom>
            <a:solidFill>
              <a:schemeClr val="accent6">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pPr algn="ctr">
                <a:defRPr/>
              </a:pPr>
              <a:r>
                <a:rPr lang="en-US" sz="2000" dirty="0">
                  <a:latin typeface="Tahoma" charset="0"/>
                  <a:cs typeface="Arial" charset="0"/>
                </a:rPr>
                <a:t>Objective Setting</a:t>
              </a:r>
            </a:p>
          </p:txBody>
        </p:sp>
        <p:sp>
          <p:nvSpPr>
            <p:cNvPr id="9" name="Rectangle 8"/>
            <p:cNvSpPr>
              <a:spLocks noChangeArrowheads="1"/>
            </p:cNvSpPr>
            <p:nvPr/>
          </p:nvSpPr>
          <p:spPr bwMode="auto">
            <a:xfrm>
              <a:off x="4901994" y="2330450"/>
              <a:ext cx="2630488" cy="606425"/>
            </a:xfrm>
            <a:prstGeom prst="rect">
              <a:avLst/>
            </a:prstGeom>
            <a:solidFill>
              <a:schemeClr val="accent6">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pPr algn="ctr">
                <a:defRPr/>
              </a:pPr>
              <a:r>
                <a:rPr lang="en-US" sz="2000">
                  <a:latin typeface="Tahoma" charset="0"/>
                  <a:cs typeface="Arial" charset="0"/>
                </a:rPr>
                <a:t>Event Identification</a:t>
              </a:r>
            </a:p>
          </p:txBody>
        </p:sp>
        <p:sp>
          <p:nvSpPr>
            <p:cNvPr id="10" name="Rectangle 9"/>
            <p:cNvSpPr>
              <a:spLocks noChangeArrowheads="1"/>
            </p:cNvSpPr>
            <p:nvPr/>
          </p:nvSpPr>
          <p:spPr bwMode="auto">
            <a:xfrm>
              <a:off x="4901994" y="3208338"/>
              <a:ext cx="2630488" cy="606425"/>
            </a:xfrm>
            <a:prstGeom prst="rect">
              <a:avLst/>
            </a:prstGeom>
            <a:solidFill>
              <a:schemeClr val="accent6">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pPr algn="ctr">
                <a:defRPr/>
              </a:pPr>
              <a:r>
                <a:rPr lang="en-US" sz="2000" dirty="0">
                  <a:latin typeface="Tahoma" charset="0"/>
                  <a:cs typeface="Arial" charset="0"/>
                </a:rPr>
                <a:t>Risk Assessment</a:t>
              </a:r>
            </a:p>
          </p:txBody>
        </p:sp>
        <p:sp>
          <p:nvSpPr>
            <p:cNvPr id="11" name="Rectangle 10"/>
            <p:cNvSpPr>
              <a:spLocks noChangeArrowheads="1"/>
            </p:cNvSpPr>
            <p:nvPr/>
          </p:nvSpPr>
          <p:spPr bwMode="auto">
            <a:xfrm>
              <a:off x="4901994" y="4086225"/>
              <a:ext cx="2630488" cy="606425"/>
            </a:xfrm>
            <a:prstGeom prst="rect">
              <a:avLst/>
            </a:prstGeom>
            <a:solidFill>
              <a:schemeClr val="accent6">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pPr algn="ctr">
                <a:defRPr/>
              </a:pPr>
              <a:r>
                <a:rPr lang="en-US" sz="2000">
                  <a:latin typeface="Tahoma" charset="0"/>
                  <a:cs typeface="Arial" charset="0"/>
                </a:rPr>
                <a:t>Risk Response</a:t>
              </a:r>
            </a:p>
          </p:txBody>
        </p:sp>
        <p:cxnSp>
          <p:nvCxnSpPr>
            <p:cNvPr id="12" name="AutoShape 12"/>
            <p:cNvCxnSpPr>
              <a:cxnSpLocks noChangeShapeType="1"/>
              <a:stCxn id="8" idx="2"/>
              <a:endCxn id="9" idx="0"/>
            </p:cNvCxnSpPr>
            <p:nvPr/>
          </p:nvCxnSpPr>
          <p:spPr bwMode="auto">
            <a:xfrm>
              <a:off x="6217238" y="2060575"/>
              <a:ext cx="0" cy="269875"/>
            </a:xfrm>
            <a:prstGeom prst="straightConnector1">
              <a:avLst/>
            </a:prstGeom>
            <a:noFill/>
            <a:ln w="9525">
              <a:noFill/>
              <a:miter lim="800000"/>
              <a:headEnd/>
              <a:tailEnd type="triangl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cxnSp>
        <p:cxnSp>
          <p:nvCxnSpPr>
            <p:cNvPr id="13" name="AutoShape 13"/>
            <p:cNvCxnSpPr>
              <a:cxnSpLocks noChangeShapeType="1"/>
              <a:stCxn id="9" idx="2"/>
              <a:endCxn id="10" idx="0"/>
            </p:cNvCxnSpPr>
            <p:nvPr/>
          </p:nvCxnSpPr>
          <p:spPr bwMode="auto">
            <a:xfrm>
              <a:off x="6217238" y="2936875"/>
              <a:ext cx="0" cy="271463"/>
            </a:xfrm>
            <a:prstGeom prst="straightConnector1">
              <a:avLst/>
            </a:prstGeom>
            <a:noFill/>
            <a:ln w="9525">
              <a:noFill/>
              <a:miter lim="800000"/>
              <a:headEnd/>
              <a:tailEnd type="triangl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cxnSp>
        <p:cxnSp>
          <p:nvCxnSpPr>
            <p:cNvPr id="14" name="AutoShape 14"/>
            <p:cNvCxnSpPr>
              <a:cxnSpLocks noChangeShapeType="1"/>
              <a:stCxn id="10" idx="2"/>
              <a:endCxn id="11" idx="0"/>
            </p:cNvCxnSpPr>
            <p:nvPr/>
          </p:nvCxnSpPr>
          <p:spPr bwMode="auto">
            <a:xfrm>
              <a:off x="6217238" y="3814762"/>
              <a:ext cx="0" cy="271462"/>
            </a:xfrm>
            <a:prstGeom prst="straightConnector1">
              <a:avLst/>
            </a:prstGeom>
            <a:noFill/>
            <a:ln w="9525">
              <a:noFill/>
              <a:miter lim="800000"/>
              <a:headEnd/>
              <a:tailEnd type="triangl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cxnSp>
        <p:cxnSp>
          <p:nvCxnSpPr>
            <p:cNvPr id="15" name="AutoShape 15"/>
            <p:cNvCxnSpPr>
              <a:cxnSpLocks noChangeShapeType="1"/>
              <a:stCxn id="11" idx="2"/>
              <a:endCxn id="3" idx="0"/>
            </p:cNvCxnSpPr>
            <p:nvPr/>
          </p:nvCxnSpPr>
          <p:spPr bwMode="auto">
            <a:xfrm>
              <a:off x="6217238" y="4692649"/>
              <a:ext cx="0" cy="381000"/>
            </a:xfrm>
            <a:prstGeom prst="straightConnector1">
              <a:avLst/>
            </a:prstGeom>
            <a:noFill/>
            <a:ln w="9525">
              <a:noFill/>
              <a:miter lim="800000"/>
              <a:headEnd/>
              <a:tailEnd type="triangl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cxnSp>
        <p:cxnSp>
          <p:nvCxnSpPr>
            <p:cNvPr id="16" name="Curved Connector 15"/>
            <p:cNvCxnSpPr>
              <a:stCxn id="3" idx="1"/>
              <a:endCxn id="8" idx="1"/>
            </p:cNvCxnSpPr>
            <p:nvPr/>
          </p:nvCxnSpPr>
          <p:spPr bwMode="auto">
            <a:xfrm rot="10800000">
              <a:off x="4901994" y="1757364"/>
              <a:ext cx="12700" cy="3598863"/>
            </a:xfrm>
            <a:prstGeom prst="curvedConnector3">
              <a:avLst>
                <a:gd name="adj1" fmla="val 9160000"/>
              </a:avLst>
            </a:prstGeom>
            <a:ln>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17" name="Rectangle 11"/>
            <p:cNvSpPr>
              <a:spLocks noChangeArrowheads="1"/>
            </p:cNvSpPr>
            <p:nvPr/>
          </p:nvSpPr>
          <p:spPr bwMode="auto">
            <a:xfrm>
              <a:off x="2854913" y="2844007"/>
              <a:ext cx="1752600" cy="565151"/>
            </a:xfrm>
            <a:prstGeom prst="rect">
              <a:avLst/>
            </a:prstGeom>
            <a:solidFill>
              <a:schemeClr val="accent6">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pPr algn="ctr">
                <a:defRPr/>
              </a:pPr>
              <a:r>
                <a:rPr lang="en-US" sz="2000" dirty="0">
                  <a:latin typeface="Tahoma" charset="0"/>
                  <a:cs typeface="Arial" charset="0"/>
                </a:rPr>
                <a:t>Monitoring</a:t>
              </a:r>
            </a:p>
          </p:txBody>
        </p:sp>
      </p:grpSp>
      <p:sp>
        <p:nvSpPr>
          <p:cNvPr id="20" name="Rectangle 19"/>
          <p:cNvSpPr/>
          <p:nvPr/>
        </p:nvSpPr>
        <p:spPr>
          <a:xfrm>
            <a:off x="216489" y="4572000"/>
            <a:ext cx="3657600" cy="1384995"/>
          </a:xfrm>
          <a:prstGeom prst="rect">
            <a:avLst/>
          </a:prstGeom>
          <a:ln>
            <a:noFill/>
          </a:ln>
        </p:spPr>
        <p:txBody>
          <a:bodyPr wrap="square">
            <a:spAutoFit/>
          </a:bodyPr>
          <a:lstStyle/>
          <a:p>
            <a:pPr algn="ctr"/>
            <a:r>
              <a:rPr lang="en-US" sz="2800" b="1" dirty="0">
                <a:ln w="10541" cmpd="sng">
                  <a:solidFill>
                    <a:schemeClr val="bg1">
                      <a:lumMod val="75000"/>
                    </a:schemeClr>
                  </a:solidFill>
                  <a:prstDash val="solid"/>
                </a:ln>
                <a:solidFill>
                  <a:srgbClr val="AC1020"/>
                </a:solidFill>
              </a:rPr>
              <a:t>COSO Framework for Enterprise Risk Management</a:t>
            </a:r>
          </a:p>
        </p:txBody>
      </p:sp>
      <p:sp>
        <p:nvSpPr>
          <p:cNvPr id="2" name="Title 1"/>
          <p:cNvSpPr>
            <a:spLocks noGrp="1"/>
          </p:cNvSpPr>
          <p:nvPr>
            <p:ph type="title"/>
          </p:nvPr>
        </p:nvSpPr>
        <p:spPr>
          <a:xfrm>
            <a:off x="216489" y="227019"/>
            <a:ext cx="8477663" cy="742315"/>
          </a:xfrm>
        </p:spPr>
        <p:txBody>
          <a:bodyPr>
            <a:normAutofit/>
          </a:bodyPr>
          <a:lstStyle/>
          <a:p>
            <a:r>
              <a:rPr lang="en-US" sz="4000" dirty="0"/>
              <a:t>Limitations of Risk Management</a:t>
            </a:r>
          </a:p>
        </p:txBody>
      </p:sp>
    </p:spTree>
    <p:extLst>
      <p:ext uri="{BB962C8B-B14F-4D97-AF65-F5344CB8AC3E}">
        <p14:creationId xmlns:p14="http://schemas.microsoft.com/office/powerpoint/2010/main" val="266358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76113" y="228600"/>
            <a:ext cx="10959758" cy="742315"/>
          </a:xfrm>
        </p:spPr>
        <p:txBody>
          <a:bodyPr>
            <a:noAutofit/>
          </a:bodyPr>
          <a:lstStyle/>
          <a:p>
            <a:r>
              <a:rPr lang="en-US" sz="4000" dirty="0"/>
              <a:t>Toyota and the Fukushima Disaster (2011)</a:t>
            </a:r>
          </a:p>
        </p:txBody>
      </p:sp>
      <p:sp>
        <p:nvSpPr>
          <p:cNvPr id="3" name="Content Placeholder 2"/>
          <p:cNvSpPr>
            <a:spLocks noGrp="1"/>
          </p:cNvSpPr>
          <p:nvPr>
            <p:ph idx="1"/>
          </p:nvPr>
        </p:nvSpPr>
        <p:spPr>
          <a:xfrm>
            <a:off x="685800" y="1150200"/>
            <a:ext cx="7010400" cy="2438400"/>
          </a:xfrm>
        </p:spPr>
        <p:txBody>
          <a:bodyPr>
            <a:noAutofit/>
          </a:bodyPr>
          <a:lstStyle/>
          <a:p>
            <a:pPr>
              <a:lnSpc>
                <a:spcPct val="100000"/>
              </a:lnSpc>
              <a:spcBef>
                <a:spcPts val="3000"/>
              </a:spcBef>
            </a:pPr>
            <a:r>
              <a:rPr lang="en-US" dirty="0">
                <a:solidFill>
                  <a:schemeClr val="tx1"/>
                </a:solidFill>
              </a:rPr>
              <a:t>A devastating earthquake and tsunami crippled Japanese manufacturing, affecting businesses worldwide.</a:t>
            </a:r>
          </a:p>
          <a:p>
            <a:pPr>
              <a:lnSpc>
                <a:spcPct val="100000"/>
              </a:lnSpc>
              <a:spcBef>
                <a:spcPts val="3000"/>
              </a:spcBef>
            </a:pPr>
            <a:r>
              <a:rPr lang="en-US" dirty="0">
                <a:solidFill>
                  <a:schemeClr val="tx1"/>
                </a:solidFill>
              </a:rPr>
              <a:t>Toyota’s production fell by 63% in Japan and by 30% globally; it took 6 months to return to pre-tsunami levels.</a:t>
            </a:r>
          </a:p>
          <a:p>
            <a:pPr>
              <a:lnSpc>
                <a:spcPct val="100000"/>
              </a:lnSpc>
              <a:spcBef>
                <a:spcPts val="3000"/>
              </a:spcBef>
            </a:pPr>
            <a:r>
              <a:rPr lang="en-US" dirty="0">
                <a:solidFill>
                  <a:schemeClr val="tx1"/>
                </a:solidFill>
              </a:rPr>
              <a:t>Toyota’s recovery was hampered by flooding in Thailand and the surging yen. Quarterly profits slid by 18.5%.</a:t>
            </a:r>
          </a:p>
        </p:txBody>
      </p:sp>
      <p:sp>
        <p:nvSpPr>
          <p:cNvPr id="8" name="Content Placeholder 2"/>
          <p:cNvSpPr txBox="1">
            <a:spLocks/>
          </p:cNvSpPr>
          <p:nvPr/>
        </p:nvSpPr>
        <p:spPr>
          <a:xfrm>
            <a:off x="2286000" y="3352800"/>
            <a:ext cx="9144000" cy="3104904"/>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baseline="0">
                <a:solidFill>
                  <a:srgbClr val="BB0000"/>
                </a:solidFill>
                <a:latin typeface="Arial"/>
                <a:ea typeface="+mn-ea"/>
                <a:cs typeface="Arial"/>
              </a:defRPr>
            </a:lvl1pPr>
            <a:lvl2pPr marL="0" indent="-285750" algn="l" defTabSz="457200" rtl="0" eaLnBrk="1" latinLnBrk="0" hangingPunct="1">
              <a:spcBef>
                <a:spcPts val="600"/>
              </a:spcBef>
              <a:buFont typeface="Arial"/>
              <a:buChar char="–"/>
              <a:defRPr sz="2400" kern="1200">
                <a:solidFill>
                  <a:schemeClr val="tx1">
                    <a:lumMod val="65000"/>
                    <a:lumOff val="35000"/>
                  </a:schemeClr>
                </a:solidFill>
                <a:latin typeface="Arial"/>
                <a:ea typeface="+mn-ea"/>
                <a:cs typeface="Arial"/>
              </a:defRPr>
            </a:lvl2pPr>
            <a:lvl3pPr marL="1143000" indent="-228600" algn="l" defTabSz="457200" rtl="0" eaLnBrk="1" latinLnBrk="0" hangingPunct="1">
              <a:spcBef>
                <a:spcPts val="0"/>
              </a:spcBef>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502920" indent="0" algn="l" defTabSz="457200" rtl="0" eaLnBrk="1" latinLnBrk="0" hangingPunct="1">
              <a:spcBef>
                <a:spcPts val="350"/>
              </a:spcBef>
              <a:buFont typeface="Arial"/>
              <a:buNone/>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lnSpc>
                <a:spcPct val="90000"/>
              </a:lnSpc>
              <a:spcBef>
                <a:spcPts val="600"/>
              </a:spcBef>
              <a:buFont typeface="Wingdings" panose="05000000000000000000" pitchFamily="2" charset="2"/>
              <a:buChar char="Ø"/>
            </a:pPr>
            <a:endParaRPr lang="en-US" sz="2600" dirty="0">
              <a:solidFill>
                <a:schemeClr val="tx1"/>
              </a:solidFill>
              <a:latin typeface="+mn-lt"/>
            </a:endParaRPr>
          </a:p>
        </p:txBody>
      </p:sp>
      <p:sp>
        <p:nvSpPr>
          <p:cNvPr id="9" name="TextBox 8"/>
          <p:cNvSpPr txBox="1"/>
          <p:nvPr/>
        </p:nvSpPr>
        <p:spPr>
          <a:xfrm>
            <a:off x="6881949" y="6296232"/>
            <a:ext cx="4761240" cy="261610"/>
          </a:xfrm>
          <a:prstGeom prst="rect">
            <a:avLst/>
          </a:prstGeom>
          <a:noFill/>
        </p:spPr>
        <p:txBody>
          <a:bodyPr wrap="none" rtlCol="0">
            <a:spAutoFit/>
          </a:bodyPr>
          <a:lstStyle/>
          <a:p>
            <a:r>
              <a:rPr lang="en-US" sz="1100" dirty="0"/>
              <a:t>Source: Industry Week, “How to Build an Anticipatory Supply Chain”, June 2014.</a:t>
            </a:r>
          </a:p>
        </p:txBody>
      </p:sp>
      <p:pic>
        <p:nvPicPr>
          <p:cNvPr id="6" name="Picture 5"/>
          <p:cNvPicPr>
            <a:picLocks noChangeAspect="1"/>
          </p:cNvPicPr>
          <p:nvPr/>
        </p:nvPicPr>
        <p:blipFill>
          <a:blip r:embed="rId2"/>
          <a:stretch>
            <a:fillRect/>
          </a:stretch>
        </p:blipFill>
        <p:spPr>
          <a:xfrm>
            <a:off x="7890328" y="3794896"/>
            <a:ext cx="3345543" cy="2228132"/>
          </a:xfrm>
          <a:prstGeom prst="rect">
            <a:avLst/>
          </a:prstGeom>
        </p:spPr>
      </p:pic>
      <p:pic>
        <p:nvPicPr>
          <p:cNvPr id="7" name="Picture 6"/>
          <p:cNvPicPr>
            <a:picLocks noChangeAspect="1"/>
          </p:cNvPicPr>
          <p:nvPr/>
        </p:nvPicPr>
        <p:blipFill>
          <a:blip r:embed="rId3"/>
          <a:stretch>
            <a:fillRect/>
          </a:stretch>
        </p:blipFill>
        <p:spPr>
          <a:xfrm>
            <a:off x="7890328" y="1120892"/>
            <a:ext cx="3345543" cy="2007326"/>
          </a:xfrm>
          <a:prstGeom prst="rect">
            <a:avLst/>
          </a:prstGeom>
        </p:spPr>
      </p:pic>
    </p:spTree>
    <p:extLst>
      <p:ext uri="{BB962C8B-B14F-4D97-AF65-F5344CB8AC3E}">
        <p14:creationId xmlns:p14="http://schemas.microsoft.com/office/powerpoint/2010/main" val="332984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76113" y="228600"/>
            <a:ext cx="9331960" cy="742315"/>
          </a:xfrm>
        </p:spPr>
        <p:txBody>
          <a:bodyPr>
            <a:normAutofit/>
          </a:bodyPr>
          <a:lstStyle/>
          <a:p>
            <a:r>
              <a:rPr lang="en-US" sz="4000" dirty="0"/>
              <a:t>Toyota’s Response</a:t>
            </a:r>
          </a:p>
        </p:txBody>
      </p:sp>
      <p:sp>
        <p:nvSpPr>
          <p:cNvPr id="8" name="Content Placeholder 2"/>
          <p:cNvSpPr txBox="1">
            <a:spLocks/>
          </p:cNvSpPr>
          <p:nvPr/>
        </p:nvSpPr>
        <p:spPr>
          <a:xfrm>
            <a:off x="914400" y="1143000"/>
            <a:ext cx="9144000" cy="4267200"/>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baseline="0">
                <a:solidFill>
                  <a:srgbClr val="BB0000"/>
                </a:solidFill>
                <a:latin typeface="Arial"/>
                <a:ea typeface="+mn-ea"/>
                <a:cs typeface="Arial"/>
              </a:defRPr>
            </a:lvl1pPr>
            <a:lvl2pPr marL="0" indent="-285750" algn="l" defTabSz="457200" rtl="0" eaLnBrk="1" latinLnBrk="0" hangingPunct="1">
              <a:spcBef>
                <a:spcPts val="600"/>
              </a:spcBef>
              <a:buFont typeface="Arial"/>
              <a:buChar char="–"/>
              <a:defRPr sz="2400" kern="1200">
                <a:solidFill>
                  <a:schemeClr val="tx1">
                    <a:lumMod val="65000"/>
                    <a:lumOff val="35000"/>
                  </a:schemeClr>
                </a:solidFill>
                <a:latin typeface="Arial"/>
                <a:ea typeface="+mn-ea"/>
                <a:cs typeface="Arial"/>
              </a:defRPr>
            </a:lvl2pPr>
            <a:lvl3pPr marL="1143000" indent="-228600" algn="l" defTabSz="457200" rtl="0" eaLnBrk="1" latinLnBrk="0" hangingPunct="1">
              <a:spcBef>
                <a:spcPts val="0"/>
              </a:spcBef>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502920" indent="0" algn="l" defTabSz="457200" rtl="0" eaLnBrk="1" latinLnBrk="0" hangingPunct="1">
              <a:spcBef>
                <a:spcPts val="350"/>
              </a:spcBef>
              <a:buFont typeface="Arial"/>
              <a:buNone/>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lnSpc>
                <a:spcPct val="90000"/>
              </a:lnSpc>
              <a:spcBef>
                <a:spcPts val="1800"/>
              </a:spcBef>
              <a:buNone/>
            </a:pPr>
            <a:r>
              <a:rPr lang="en-US" dirty="0">
                <a:solidFill>
                  <a:schemeClr val="tx1"/>
                </a:solidFill>
                <a:latin typeface="+mn-lt"/>
                <a:cs typeface="+mn-cs"/>
              </a:rPr>
              <a:t>Toyota set out to ensure that recovery from future large-scale disruptions was no more than 2 weeks</a:t>
            </a:r>
          </a:p>
          <a:p>
            <a:pPr marL="1036638" lvl="2" indent="-493713">
              <a:spcBef>
                <a:spcPts val="1800"/>
              </a:spcBef>
              <a:buFont typeface="Courier New" charset="0"/>
              <a:buChar char="o"/>
            </a:pPr>
            <a:r>
              <a:rPr lang="en-US" sz="2600" dirty="0">
                <a:solidFill>
                  <a:schemeClr val="tx1"/>
                </a:solidFill>
                <a:latin typeface="+mn-lt"/>
              </a:rPr>
              <a:t>Worked with suppliers to increase visibility </a:t>
            </a:r>
          </a:p>
          <a:p>
            <a:pPr marL="1036638" lvl="2" indent="-493713">
              <a:spcBef>
                <a:spcPts val="1800"/>
              </a:spcBef>
              <a:buFont typeface="Courier New" charset="0"/>
              <a:buChar char="o"/>
            </a:pPr>
            <a:r>
              <a:rPr lang="en-US" sz="2600" dirty="0">
                <a:solidFill>
                  <a:schemeClr val="tx1"/>
                </a:solidFill>
                <a:latin typeface="+mn-lt"/>
              </a:rPr>
              <a:t>Spread production across multiple locations</a:t>
            </a:r>
          </a:p>
          <a:p>
            <a:pPr marL="1036638" lvl="2" indent="-493713">
              <a:spcBef>
                <a:spcPts val="1800"/>
              </a:spcBef>
              <a:buFont typeface="Courier New" charset="0"/>
              <a:buChar char="o"/>
            </a:pPr>
            <a:r>
              <a:rPr lang="en-US" sz="2600" dirty="0">
                <a:solidFill>
                  <a:schemeClr val="tx1"/>
                </a:solidFill>
                <a:latin typeface="+mn-lt"/>
              </a:rPr>
              <a:t>Increased inventory buffers (lean and agile)</a:t>
            </a:r>
          </a:p>
          <a:p>
            <a:pPr marL="1036638" lvl="2" indent="-493713">
              <a:spcBef>
                <a:spcPts val="1800"/>
              </a:spcBef>
              <a:buFont typeface="Courier New" charset="0"/>
              <a:buChar char="o"/>
            </a:pPr>
            <a:r>
              <a:rPr lang="en-US" sz="2600" dirty="0">
                <a:solidFill>
                  <a:schemeClr val="tx1"/>
                </a:solidFill>
                <a:latin typeface="+mn-lt"/>
              </a:rPr>
              <a:t>Redesigned components to standardize across models; increased volumes justify additional manufacturing locations.</a:t>
            </a:r>
          </a:p>
        </p:txBody>
      </p:sp>
      <p:sp>
        <p:nvSpPr>
          <p:cNvPr id="9" name="TextBox 8"/>
          <p:cNvSpPr txBox="1"/>
          <p:nvPr/>
        </p:nvSpPr>
        <p:spPr>
          <a:xfrm>
            <a:off x="7010400" y="6211914"/>
            <a:ext cx="4761240" cy="261610"/>
          </a:xfrm>
          <a:prstGeom prst="rect">
            <a:avLst/>
          </a:prstGeom>
          <a:noFill/>
        </p:spPr>
        <p:txBody>
          <a:bodyPr wrap="none" rtlCol="0">
            <a:spAutoFit/>
          </a:bodyPr>
          <a:lstStyle/>
          <a:p>
            <a:r>
              <a:rPr lang="en-US" sz="1100" dirty="0"/>
              <a:t>Source: Industry Week, “How to Build an Anticipatory Supply Chain”, June 2014.</a:t>
            </a:r>
          </a:p>
        </p:txBody>
      </p:sp>
      <p:sp>
        <p:nvSpPr>
          <p:cNvPr id="5" name="TextBox 4"/>
          <p:cNvSpPr txBox="1"/>
          <p:nvPr/>
        </p:nvSpPr>
        <p:spPr>
          <a:xfrm>
            <a:off x="5791200" y="5105231"/>
            <a:ext cx="4560752" cy="954107"/>
          </a:xfrm>
          <a:prstGeom prst="rect">
            <a:avLst/>
          </a:prstGeom>
          <a:noFill/>
        </p:spPr>
        <p:txBody>
          <a:bodyPr wrap="square" rtlCol="0">
            <a:spAutoFit/>
          </a:bodyPr>
          <a:lstStyle/>
          <a:p>
            <a:r>
              <a:rPr lang="en-US" sz="2800" b="1" dirty="0">
                <a:solidFill>
                  <a:srgbClr val="6F963B"/>
                </a:solidFill>
                <a:ea typeface="+mj-ea"/>
                <a:cs typeface="+mj-cs"/>
              </a:rPr>
              <a:t>Building </a:t>
            </a:r>
          </a:p>
          <a:p>
            <a:r>
              <a:rPr lang="en-US" sz="2800" b="1" dirty="0">
                <a:solidFill>
                  <a:srgbClr val="6F963B"/>
                </a:solidFill>
                <a:ea typeface="+mj-ea"/>
                <a:cs typeface="+mj-cs"/>
              </a:rPr>
              <a:t>Supply Chain Resilience </a:t>
            </a:r>
          </a:p>
        </p:txBody>
      </p:sp>
    </p:spTree>
    <p:extLst>
      <p:ext uri="{BB962C8B-B14F-4D97-AF65-F5344CB8AC3E}">
        <p14:creationId xmlns:p14="http://schemas.microsoft.com/office/powerpoint/2010/main" val="39393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chorCtr="0"/>
          <a:lstStyle/>
          <a:p>
            <a:pPr algn="r"/>
            <a:r>
              <a:rPr lang="en-US" sz="2800" dirty="0">
                <a:solidFill>
                  <a:schemeClr val="bg1"/>
                </a:solidFill>
              </a:rPr>
              <a:t>Ex</a:t>
            </a:r>
          </a:p>
        </p:txBody>
      </p:sp>
      <p:sp>
        <p:nvSpPr>
          <p:cNvPr id="3" name="Content Placeholder 2"/>
          <p:cNvSpPr>
            <a:spLocks noGrp="1"/>
          </p:cNvSpPr>
          <p:nvPr>
            <p:ph idx="1"/>
          </p:nvPr>
        </p:nvSpPr>
        <p:spPr/>
        <p:txBody>
          <a:bodyPr/>
          <a:lstStyle/>
          <a:p>
            <a:pPr marL="285750" indent="-285750">
              <a:lnSpc>
                <a:spcPct val="100000"/>
              </a:lnSpc>
              <a:spcBef>
                <a:spcPts val="1800"/>
              </a:spcBef>
            </a:pPr>
            <a:r>
              <a:rPr lang="en-US" sz="2400" dirty="0">
                <a:solidFill>
                  <a:schemeClr val="tx1"/>
                </a:solidFill>
              </a:rPr>
              <a:t>In March 2013, Walgreens decided to not renew its contract with Cardinal Health. This represented 21% of Cardinal’s revenue.</a:t>
            </a:r>
          </a:p>
          <a:p>
            <a:pPr marL="285750" indent="-285750">
              <a:lnSpc>
                <a:spcPct val="100000"/>
              </a:lnSpc>
              <a:spcBef>
                <a:spcPts val="1800"/>
              </a:spcBef>
            </a:pPr>
            <a:r>
              <a:rPr lang="en-US" sz="2400" dirty="0">
                <a:solidFill>
                  <a:schemeClr val="tx1"/>
                </a:solidFill>
              </a:rPr>
              <a:t>Cardinal’s stock dropped 8.2% following the announcement.</a:t>
            </a:r>
          </a:p>
          <a:p>
            <a:pPr marL="285750" indent="-285750">
              <a:lnSpc>
                <a:spcPct val="100000"/>
              </a:lnSpc>
              <a:spcBef>
                <a:spcPts val="1800"/>
              </a:spcBef>
            </a:pPr>
            <a:r>
              <a:rPr lang="en-US" sz="2400" dirty="0">
                <a:solidFill>
                  <a:schemeClr val="tx1"/>
                </a:solidFill>
              </a:rPr>
              <a:t>It put CVS in a good position in their negotiations with Cardinal.</a:t>
            </a:r>
          </a:p>
          <a:p>
            <a:pPr marL="285750" indent="-285750">
              <a:lnSpc>
                <a:spcPct val="100000"/>
              </a:lnSpc>
              <a:spcBef>
                <a:spcPts val="1800"/>
              </a:spcBef>
            </a:pPr>
            <a:r>
              <a:rPr lang="en-US" sz="2400" dirty="0">
                <a:solidFill>
                  <a:schemeClr val="tx1"/>
                </a:solidFill>
              </a:rPr>
              <a:t>But a year later, “I think it’s noteworthy that we were able to absorb this headwind ... and still grow. We’ve devoted much of the past five years to positioning ourselves to grow in this environment. ... We’ve expanded our customer base and diversified.” – George Barrett, CEO</a:t>
            </a:r>
          </a:p>
          <a:p>
            <a:pPr marL="285750" indent="-285750">
              <a:lnSpc>
                <a:spcPct val="100000"/>
              </a:lnSpc>
              <a:spcBef>
                <a:spcPts val="1800"/>
              </a:spcBef>
            </a:pPr>
            <a:r>
              <a:rPr lang="en-US" sz="2400" dirty="0">
                <a:solidFill>
                  <a:schemeClr val="tx1"/>
                </a:solidFill>
              </a:rPr>
              <a:t>A year after the disruption the stock had risen 74%.</a:t>
            </a:r>
          </a:p>
        </p:txBody>
      </p:sp>
      <p:sp>
        <p:nvSpPr>
          <p:cNvPr id="4" name="TextBox 3"/>
          <p:cNvSpPr txBox="1"/>
          <p:nvPr/>
        </p:nvSpPr>
        <p:spPr>
          <a:xfrm>
            <a:off x="6723114" y="6050188"/>
            <a:ext cx="5187639" cy="261610"/>
          </a:xfrm>
          <a:prstGeom prst="rect">
            <a:avLst/>
          </a:prstGeom>
          <a:noFill/>
        </p:spPr>
        <p:txBody>
          <a:bodyPr wrap="none" rtlCol="0">
            <a:spAutoFit/>
          </a:bodyPr>
          <a:lstStyle/>
          <a:p>
            <a:r>
              <a:rPr lang="en-US" sz="1100" dirty="0"/>
              <a:t>Source: Steve </a:t>
            </a:r>
            <a:r>
              <a:rPr lang="en-US" sz="1100" dirty="0" err="1"/>
              <a:t>Wartenberg</a:t>
            </a:r>
            <a:r>
              <a:rPr lang="en-US" sz="1100" dirty="0"/>
              <a:t>, </a:t>
            </a:r>
            <a:r>
              <a:rPr lang="en-US" sz="1100" i="1" dirty="0"/>
              <a:t>The Columbus Dispatch</a:t>
            </a:r>
            <a:r>
              <a:rPr lang="en-US" sz="1100" dirty="0"/>
              <a:t>, March 20, 2013 and August 5, 2014</a:t>
            </a:r>
          </a:p>
        </p:txBody>
      </p:sp>
      <p:sp>
        <p:nvSpPr>
          <p:cNvPr id="5" name="Title 1"/>
          <p:cNvSpPr txBox="1">
            <a:spLocks/>
          </p:cNvSpPr>
          <p:nvPr/>
        </p:nvSpPr>
        <p:spPr>
          <a:xfrm>
            <a:off x="457200" y="286387"/>
            <a:ext cx="11420896" cy="742315"/>
          </a:xfrm>
          <a:prstGeom prst="rect">
            <a:avLst/>
          </a:prstGeom>
        </p:spPr>
        <p:txBody>
          <a:bodyPr/>
          <a:lstStyle>
            <a:lvl1pPr algn="l" defTabSz="914400" rtl="0" eaLnBrk="1" latinLnBrk="0" hangingPunct="1">
              <a:lnSpc>
                <a:spcPct val="90000"/>
              </a:lnSpc>
              <a:spcBef>
                <a:spcPct val="0"/>
              </a:spcBef>
              <a:buNone/>
              <a:defRPr lang="en-US" sz="4000" b="1" kern="1200" dirty="0">
                <a:solidFill>
                  <a:srgbClr val="6F963B"/>
                </a:solidFill>
                <a:latin typeface="Arial" charset="-52"/>
                <a:ea typeface="+mj-ea"/>
                <a:cs typeface="+mj-cs"/>
              </a:defRPr>
            </a:lvl1pPr>
          </a:lstStyle>
          <a:p>
            <a:pPr fontAlgn="auto">
              <a:spcAft>
                <a:spcPts val="0"/>
              </a:spcAft>
            </a:pPr>
            <a:r>
              <a:rPr lang="en-US" sz="3500" b="0" dirty="0">
                <a:solidFill>
                  <a:srgbClr val="BF0A0C"/>
                </a:solidFill>
              </a:rPr>
              <a:t>But Disruptions Don’t Only Happen on the Supply Side</a:t>
            </a:r>
            <a:r>
              <a:rPr lang="is-IS" sz="3500" b="0" dirty="0">
                <a:solidFill>
                  <a:srgbClr val="BF0A0C"/>
                </a:solidFill>
              </a:rPr>
              <a:t>…</a:t>
            </a:r>
            <a:endParaRPr lang="en-US" sz="3500" b="0" dirty="0">
              <a:solidFill>
                <a:srgbClr val="BF0A0C"/>
              </a:solidFill>
            </a:endParaRPr>
          </a:p>
        </p:txBody>
      </p:sp>
    </p:spTree>
    <p:extLst>
      <p:ext uri="{BB962C8B-B14F-4D97-AF65-F5344CB8AC3E}">
        <p14:creationId xmlns:p14="http://schemas.microsoft.com/office/powerpoint/2010/main" val="63125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753600" cy="742315"/>
          </a:xfrm>
        </p:spPr>
        <p:txBody>
          <a:bodyPr>
            <a:normAutofit/>
          </a:bodyPr>
          <a:lstStyle/>
          <a:p>
            <a:pPr algn="l"/>
            <a:r>
              <a:rPr lang="en-US" sz="4000" dirty="0"/>
              <a:t>Tools to Assess Risk and Build Resilience</a:t>
            </a:r>
          </a:p>
        </p:txBody>
      </p:sp>
      <p:sp>
        <p:nvSpPr>
          <p:cNvPr id="3" name="Content Placeholder 2"/>
          <p:cNvSpPr>
            <a:spLocks noGrp="1"/>
          </p:cNvSpPr>
          <p:nvPr>
            <p:ph idx="1"/>
          </p:nvPr>
        </p:nvSpPr>
        <p:spPr>
          <a:xfrm>
            <a:off x="334108" y="1143000"/>
            <a:ext cx="8610600" cy="4500881"/>
          </a:xfrm>
        </p:spPr>
        <p:txBody>
          <a:bodyPr>
            <a:normAutofit/>
          </a:bodyPr>
          <a:lstStyle/>
          <a:p>
            <a:pPr marL="914400" lvl="1" indent="-285750">
              <a:lnSpc>
                <a:spcPct val="100000"/>
              </a:lnSpc>
              <a:spcBef>
                <a:spcPts val="1700"/>
              </a:spcBef>
              <a:buFont typeface="Arial"/>
              <a:buChar char="•"/>
            </a:pPr>
            <a:r>
              <a:rPr lang="en-US" sz="3200" dirty="0"/>
              <a:t>Supply chain mapping</a:t>
            </a:r>
          </a:p>
          <a:p>
            <a:pPr marL="914400" lvl="1" indent="-285750">
              <a:lnSpc>
                <a:spcPct val="100000"/>
              </a:lnSpc>
              <a:spcBef>
                <a:spcPts val="1700"/>
              </a:spcBef>
              <a:buFont typeface="Arial"/>
              <a:buChar char="•"/>
            </a:pPr>
            <a:r>
              <a:rPr lang="en-US" sz="3200" dirty="0"/>
              <a:t>Supply chain modeling and simulations</a:t>
            </a:r>
          </a:p>
          <a:p>
            <a:pPr marL="914400" lvl="1" indent="-285750">
              <a:lnSpc>
                <a:spcPct val="100000"/>
              </a:lnSpc>
              <a:spcBef>
                <a:spcPts val="1700"/>
              </a:spcBef>
              <a:buFont typeface="Arial"/>
              <a:buChar char="•"/>
            </a:pPr>
            <a:r>
              <a:rPr lang="en-US" sz="3200" dirty="0"/>
              <a:t>Risk registers</a:t>
            </a:r>
          </a:p>
          <a:p>
            <a:pPr marL="914400" lvl="1" indent="-285750">
              <a:lnSpc>
                <a:spcPct val="100000"/>
              </a:lnSpc>
              <a:spcBef>
                <a:spcPts val="1700"/>
              </a:spcBef>
              <a:buFont typeface="Arial"/>
              <a:buChar char="•"/>
            </a:pPr>
            <a:r>
              <a:rPr lang="en-US" sz="3200" dirty="0"/>
              <a:t>Manager surveys</a:t>
            </a:r>
          </a:p>
          <a:p>
            <a:pPr marL="914400" lvl="1" indent="-285750">
              <a:lnSpc>
                <a:spcPct val="100000"/>
              </a:lnSpc>
              <a:spcBef>
                <a:spcPts val="1700"/>
              </a:spcBef>
              <a:buFont typeface="Arial"/>
              <a:buChar char="•"/>
            </a:pPr>
            <a:r>
              <a:rPr lang="en-US" sz="3200" dirty="0"/>
              <a:t>Business Simulation Exercises</a:t>
            </a:r>
          </a:p>
          <a:p>
            <a:pPr marL="914400" lvl="1" indent="-285750">
              <a:lnSpc>
                <a:spcPct val="100000"/>
              </a:lnSpc>
              <a:spcBef>
                <a:spcPts val="1700"/>
              </a:spcBef>
              <a:buFont typeface="Arial"/>
              <a:buChar char="•"/>
            </a:pPr>
            <a:r>
              <a:rPr lang="en-US" sz="3200" dirty="0"/>
              <a:t>Table Top Exercises</a:t>
            </a:r>
          </a:p>
        </p:txBody>
      </p:sp>
    </p:spTree>
    <p:extLst>
      <p:ext uri="{BB962C8B-B14F-4D97-AF65-F5344CB8AC3E}">
        <p14:creationId xmlns:p14="http://schemas.microsoft.com/office/powerpoint/2010/main" val="18430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01239" y="237393"/>
            <a:ext cx="8673144" cy="668216"/>
          </a:xfrm>
        </p:spPr>
        <p:txBody>
          <a:bodyPr>
            <a:normAutofit/>
          </a:bodyPr>
          <a:lstStyle/>
          <a:p>
            <a:endParaRPr lang="en-US" sz="3200" dirty="0">
              <a:latin typeface="Proxima Nova Rg" panose="02000506030000020004" pitchFamily="50" charset="0"/>
            </a:endParaRPr>
          </a:p>
        </p:txBody>
      </p:sp>
      <p:sp>
        <p:nvSpPr>
          <p:cNvPr id="14" name="Rectangle 13"/>
          <p:cNvSpPr/>
          <p:nvPr/>
        </p:nvSpPr>
        <p:spPr>
          <a:xfrm>
            <a:off x="1582190" y="237393"/>
            <a:ext cx="9010997" cy="828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7617" y="424020"/>
            <a:ext cx="870164" cy="866765"/>
          </a:xfrm>
          <a:prstGeom prst="rect">
            <a:avLst/>
          </a:prstGeom>
        </p:spPr>
      </p:pic>
      <p:sp>
        <p:nvSpPr>
          <p:cNvPr id="2" name="TextBox 1">
            <a:extLst>
              <a:ext uri="{FF2B5EF4-FFF2-40B4-BE49-F238E27FC236}">
                <a16:creationId xmlns:a16="http://schemas.microsoft.com/office/drawing/2014/main" id="{5F2A8DA4-3436-B34A-994F-010FFBF919E3}"/>
              </a:ext>
            </a:extLst>
          </p:cNvPr>
          <p:cNvSpPr txBox="1"/>
          <p:nvPr/>
        </p:nvSpPr>
        <p:spPr>
          <a:xfrm>
            <a:off x="2804159" y="538443"/>
            <a:ext cx="4916384" cy="769441"/>
          </a:xfrm>
          <a:prstGeom prst="rect">
            <a:avLst/>
          </a:prstGeom>
          <a:noFill/>
        </p:spPr>
        <p:txBody>
          <a:bodyPr wrap="square" rtlCol="0">
            <a:spAutoFit/>
          </a:bodyPr>
          <a:lstStyle/>
          <a:p>
            <a:r>
              <a:rPr lang="en-US" sz="4400" b="1" dirty="0">
                <a:solidFill>
                  <a:srgbClr val="26686D"/>
                </a:solidFill>
                <a:latin typeface="Proxima Nova" panose="02000506030000020004" pitchFamily="2" charset="0"/>
              </a:rPr>
              <a:t>RISK </a:t>
            </a:r>
            <a:r>
              <a:rPr lang="en-US" sz="4400" b="1" dirty="0">
                <a:solidFill>
                  <a:srgbClr val="666666"/>
                </a:solidFill>
                <a:latin typeface="Proxima Nova" panose="02000506030000020004" pitchFamily="2" charset="0"/>
              </a:rPr>
              <a:t>SERIES</a:t>
            </a:r>
            <a:r>
              <a:rPr lang="en-US" sz="4400" b="1" dirty="0">
                <a:solidFill>
                  <a:srgbClr val="26686D"/>
                </a:solidFill>
                <a:latin typeface="Proxima Nova" panose="02000506030000020004" pitchFamily="2" charset="0"/>
              </a:rPr>
              <a:t> </a:t>
            </a:r>
          </a:p>
        </p:txBody>
      </p:sp>
      <p:pic>
        <p:nvPicPr>
          <p:cNvPr id="11" name="Picture 10">
            <a:extLst>
              <a:ext uri="{FF2B5EF4-FFF2-40B4-BE49-F238E27FC236}">
                <a16:creationId xmlns:a16="http://schemas.microsoft.com/office/drawing/2014/main" id="{F63AFD81-CB9D-224A-BFEC-BE10B3512593}"/>
              </a:ext>
            </a:extLst>
          </p:cNvPr>
          <p:cNvPicPr>
            <a:picLocks noChangeAspect="1"/>
          </p:cNvPicPr>
          <p:nvPr/>
        </p:nvPicPr>
        <p:blipFill>
          <a:blip r:embed="rId3"/>
          <a:stretch>
            <a:fillRect/>
          </a:stretch>
        </p:blipFill>
        <p:spPr>
          <a:xfrm>
            <a:off x="6333506" y="1702553"/>
            <a:ext cx="4423442" cy="573409"/>
          </a:xfrm>
          <a:prstGeom prst="rect">
            <a:avLst/>
          </a:prstGeom>
        </p:spPr>
      </p:pic>
      <p:pic>
        <p:nvPicPr>
          <p:cNvPr id="15" name="Picture 14">
            <a:extLst>
              <a:ext uri="{FF2B5EF4-FFF2-40B4-BE49-F238E27FC236}">
                <a16:creationId xmlns:a16="http://schemas.microsoft.com/office/drawing/2014/main" id="{DA515422-FEAD-B54A-AE7D-12327B28AA9F}"/>
              </a:ext>
            </a:extLst>
          </p:cNvPr>
          <p:cNvPicPr>
            <a:picLocks noChangeAspect="1"/>
          </p:cNvPicPr>
          <p:nvPr/>
        </p:nvPicPr>
        <p:blipFill>
          <a:blip r:embed="rId4"/>
          <a:stretch>
            <a:fillRect/>
          </a:stretch>
        </p:blipFill>
        <p:spPr>
          <a:xfrm>
            <a:off x="1837890" y="2390819"/>
            <a:ext cx="3238561" cy="3831763"/>
          </a:xfrm>
          <a:prstGeom prst="rect">
            <a:avLst/>
          </a:prstGeom>
        </p:spPr>
      </p:pic>
      <p:sp>
        <p:nvSpPr>
          <p:cNvPr id="3" name="Rectangle 2">
            <a:extLst>
              <a:ext uri="{FF2B5EF4-FFF2-40B4-BE49-F238E27FC236}">
                <a16:creationId xmlns:a16="http://schemas.microsoft.com/office/drawing/2014/main" id="{F9AA54B5-2297-8C47-980A-A8356CBAEB53}"/>
              </a:ext>
            </a:extLst>
          </p:cNvPr>
          <p:cNvSpPr/>
          <p:nvPr/>
        </p:nvSpPr>
        <p:spPr>
          <a:xfrm>
            <a:off x="1582190" y="1484417"/>
            <a:ext cx="4513811" cy="791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93D1BF8A-6CFD-B049-9FAF-B986F079EEB8}"/>
              </a:ext>
            </a:extLst>
          </p:cNvPr>
          <p:cNvSpPr/>
          <p:nvPr/>
        </p:nvSpPr>
        <p:spPr>
          <a:xfrm>
            <a:off x="6154190" y="1522693"/>
            <a:ext cx="4513811" cy="791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C4D7AE09-CBF6-D841-BAF9-3E46F69DE1E2}"/>
              </a:ext>
            </a:extLst>
          </p:cNvPr>
          <p:cNvGraphicFramePr>
            <a:graphicFrameLocks noGrp="1"/>
          </p:cNvGraphicFramePr>
          <p:nvPr/>
        </p:nvGraphicFramePr>
        <p:xfrm>
          <a:off x="1718548" y="1472541"/>
          <a:ext cx="8792194" cy="512059"/>
        </p:xfrm>
        <a:graphic>
          <a:graphicData uri="http://schemas.openxmlformats.org/drawingml/2006/table">
            <a:tbl>
              <a:tblPr firstRow="1" bandRow="1">
                <a:tableStyleId>{2D5ABB26-0587-4C30-8999-92F81FD0307C}</a:tableStyleId>
              </a:tblPr>
              <a:tblGrid>
                <a:gridCol w="4396097">
                  <a:extLst>
                    <a:ext uri="{9D8B030D-6E8A-4147-A177-3AD203B41FA5}">
                      <a16:colId xmlns:a16="http://schemas.microsoft.com/office/drawing/2014/main" val="640627553"/>
                    </a:ext>
                  </a:extLst>
                </a:gridCol>
                <a:gridCol w="4396097">
                  <a:extLst>
                    <a:ext uri="{9D8B030D-6E8A-4147-A177-3AD203B41FA5}">
                      <a16:colId xmlns:a16="http://schemas.microsoft.com/office/drawing/2014/main" val="1394781922"/>
                    </a:ext>
                  </a:extLst>
                </a:gridCol>
              </a:tblGrid>
              <a:tr h="512059">
                <a:tc>
                  <a:txBody>
                    <a:bodyPr/>
                    <a:lstStyle/>
                    <a:p>
                      <a:pPr algn="ctr">
                        <a:lnSpc>
                          <a:spcPct val="150000"/>
                        </a:lnSpc>
                      </a:pPr>
                      <a:r>
                        <a:rPr lang="en-US" sz="1600" dirty="0">
                          <a:solidFill>
                            <a:srgbClr val="666666"/>
                          </a:solidFill>
                          <a:latin typeface="Proxima Nova" panose="02000506030000020004" pitchFamily="2" charset="0"/>
                        </a:rPr>
                        <a:t>RISK SERIES 2018/2019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1600" dirty="0">
                          <a:solidFill>
                            <a:srgbClr val="666666"/>
                          </a:solidFill>
                          <a:latin typeface="Proxima Nova" panose="02000506030000020004" pitchFamily="2" charset="0"/>
                        </a:rPr>
                        <a:t>RISK SERIES 2019/2020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4819014"/>
                  </a:ext>
                </a:extLst>
              </a:tr>
            </a:tbl>
          </a:graphicData>
        </a:graphic>
      </p:graphicFrame>
      <p:sp>
        <p:nvSpPr>
          <p:cNvPr id="7" name="TextBox 6">
            <a:extLst>
              <a:ext uri="{FF2B5EF4-FFF2-40B4-BE49-F238E27FC236}">
                <a16:creationId xmlns:a16="http://schemas.microsoft.com/office/drawing/2014/main" id="{A6FA8AC6-8219-8742-BC9C-EC2FBB711ADB}"/>
              </a:ext>
            </a:extLst>
          </p:cNvPr>
          <p:cNvSpPr txBox="1"/>
          <p:nvPr/>
        </p:nvSpPr>
        <p:spPr>
          <a:xfrm>
            <a:off x="1777593" y="2600326"/>
            <a:ext cx="3477244" cy="307777"/>
          </a:xfrm>
          <a:prstGeom prst="rect">
            <a:avLst/>
          </a:prstGeom>
          <a:solidFill>
            <a:schemeClr val="bg1"/>
          </a:solidFill>
        </p:spPr>
        <p:txBody>
          <a:bodyPr wrap="square" rtlCol="0">
            <a:spAutoFit/>
          </a:bodyPr>
          <a:lstStyle/>
          <a:p>
            <a:r>
              <a:rPr lang="en-US" sz="1400" b="1" dirty="0">
                <a:solidFill>
                  <a:srgbClr val="BB0000"/>
                </a:solidFill>
                <a:latin typeface="Cambria" panose="02040503050406030204" pitchFamily="18" charset="0"/>
              </a:rPr>
              <a:t>Leading Digital Executive Summit</a:t>
            </a:r>
          </a:p>
        </p:txBody>
      </p:sp>
      <p:sp>
        <p:nvSpPr>
          <p:cNvPr id="13" name="TextBox 12">
            <a:extLst>
              <a:ext uri="{FF2B5EF4-FFF2-40B4-BE49-F238E27FC236}">
                <a16:creationId xmlns:a16="http://schemas.microsoft.com/office/drawing/2014/main" id="{3BFCE603-D649-A841-8160-923E763110BF}"/>
              </a:ext>
            </a:extLst>
          </p:cNvPr>
          <p:cNvSpPr txBox="1"/>
          <p:nvPr/>
        </p:nvSpPr>
        <p:spPr>
          <a:xfrm>
            <a:off x="1777593" y="5077683"/>
            <a:ext cx="3920156" cy="307777"/>
          </a:xfrm>
          <a:prstGeom prst="rect">
            <a:avLst/>
          </a:prstGeom>
          <a:solidFill>
            <a:schemeClr val="bg1"/>
          </a:solidFill>
        </p:spPr>
        <p:txBody>
          <a:bodyPr wrap="square" rtlCol="0">
            <a:spAutoFit/>
          </a:bodyPr>
          <a:lstStyle/>
          <a:p>
            <a:r>
              <a:rPr lang="en-US" sz="1400" b="1" dirty="0">
                <a:solidFill>
                  <a:srgbClr val="BB0000"/>
                </a:solidFill>
                <a:latin typeface="Cambria" panose="02040503050406030204" pitchFamily="18" charset="0"/>
              </a:rPr>
              <a:t>Disruptive Innovations &amp; New Technology</a:t>
            </a:r>
          </a:p>
        </p:txBody>
      </p:sp>
      <p:sp>
        <p:nvSpPr>
          <p:cNvPr id="16" name="TextBox 15">
            <a:extLst>
              <a:ext uri="{FF2B5EF4-FFF2-40B4-BE49-F238E27FC236}">
                <a16:creationId xmlns:a16="http://schemas.microsoft.com/office/drawing/2014/main" id="{6E9F1976-CD6E-954D-9A04-EDD29392868B}"/>
              </a:ext>
            </a:extLst>
          </p:cNvPr>
          <p:cNvSpPr txBox="1"/>
          <p:nvPr/>
        </p:nvSpPr>
        <p:spPr>
          <a:xfrm>
            <a:off x="1817618" y="2908103"/>
            <a:ext cx="3920157" cy="307777"/>
          </a:xfrm>
          <a:prstGeom prst="rect">
            <a:avLst/>
          </a:prstGeom>
          <a:solidFill>
            <a:schemeClr val="bg1"/>
          </a:solidFill>
        </p:spPr>
        <p:txBody>
          <a:bodyPr wrap="square" rtlCol="0">
            <a:spAutoFit/>
          </a:bodyPr>
          <a:lstStyle/>
          <a:p>
            <a:r>
              <a:rPr lang="en-US" sz="1400" dirty="0">
                <a:solidFill>
                  <a:srgbClr val="666666"/>
                </a:solidFill>
                <a:latin typeface="Proxima Nova" panose="02000506030000020004" pitchFamily="2" charset="0"/>
              </a:rPr>
              <a:t>01.24.2019</a:t>
            </a:r>
          </a:p>
        </p:txBody>
      </p:sp>
      <p:sp>
        <p:nvSpPr>
          <p:cNvPr id="8" name="TextBox 7"/>
          <p:cNvSpPr txBox="1"/>
          <p:nvPr/>
        </p:nvSpPr>
        <p:spPr>
          <a:xfrm>
            <a:off x="6597041" y="2275962"/>
            <a:ext cx="3607496" cy="4370427"/>
          </a:xfrm>
          <a:prstGeom prst="rect">
            <a:avLst/>
          </a:prstGeom>
          <a:noFill/>
        </p:spPr>
        <p:txBody>
          <a:bodyPr wrap="square" rtlCol="0">
            <a:spAutoFit/>
          </a:bodyPr>
          <a:lstStyle/>
          <a:p>
            <a:pPr algn="ctr"/>
            <a:r>
              <a:rPr lang="en-US" sz="1200" b="1" u="sng" dirty="0">
                <a:ln w="0"/>
                <a:latin typeface="Proxima Nova" panose="02000506030000020004"/>
              </a:rPr>
              <a:t>Upcoming Topics/ Dates to be Announced </a:t>
            </a:r>
          </a:p>
          <a:p>
            <a:endParaRPr lang="en-US" sz="1200" b="1" dirty="0">
              <a:ln w="0"/>
              <a:latin typeface="Proxima Nova" panose="02000506030000020004"/>
            </a:endParaRPr>
          </a:p>
          <a:p>
            <a:r>
              <a:rPr lang="en-US" sz="1200" b="1" dirty="0">
                <a:ln w="0"/>
                <a:solidFill>
                  <a:srgbClr val="C00000"/>
                </a:solidFill>
                <a:latin typeface="Proxima Nova" panose="02000506030000020004"/>
              </a:rPr>
              <a:t>Executive Summit: Damage to Brand/Reputation </a:t>
            </a:r>
          </a:p>
          <a:p>
            <a:endParaRPr lang="en-US" sz="1200" dirty="0">
              <a:ln w="0"/>
              <a:latin typeface="Proxima Nova" panose="02000506030000020004"/>
            </a:endParaRPr>
          </a:p>
          <a:p>
            <a:r>
              <a:rPr lang="en-US" sz="1200" b="1" dirty="0">
                <a:ln w="0"/>
                <a:solidFill>
                  <a:srgbClr val="C00000"/>
                </a:solidFill>
                <a:latin typeface="Proxima Nova" panose="02000506030000020004"/>
              </a:rPr>
              <a:t>Cannabis</a:t>
            </a:r>
          </a:p>
          <a:p>
            <a:pPr marL="171450" indent="-171450">
              <a:buFont typeface="Arial" panose="020B0604020202020204" pitchFamily="34" charset="0"/>
              <a:buChar char="•"/>
            </a:pPr>
            <a:r>
              <a:rPr lang="en-US" sz="1200" dirty="0">
                <a:ln w="0"/>
                <a:latin typeface="Proxima Nova" panose="02000506030000020004"/>
              </a:rPr>
              <a:t>Product Growth &amp; Distribution </a:t>
            </a:r>
          </a:p>
          <a:p>
            <a:pPr marL="171450" indent="-171450">
              <a:buFont typeface="Arial" panose="020B0604020202020204" pitchFamily="34" charset="0"/>
              <a:buChar char="•"/>
            </a:pPr>
            <a:r>
              <a:rPr lang="en-US" sz="1200" dirty="0">
                <a:ln w="0"/>
                <a:latin typeface="Proxima Nova" panose="02000506030000020004"/>
              </a:rPr>
              <a:t>Finance/Banking </a:t>
            </a:r>
          </a:p>
          <a:p>
            <a:pPr marL="171450" indent="-171450">
              <a:buFont typeface="Arial" panose="020B0604020202020204" pitchFamily="34" charset="0"/>
              <a:buChar char="•"/>
            </a:pPr>
            <a:r>
              <a:rPr lang="en-US" sz="1200" dirty="0">
                <a:ln w="0"/>
                <a:latin typeface="Proxima Nova" panose="02000506030000020004"/>
              </a:rPr>
              <a:t>HR Issues</a:t>
            </a:r>
          </a:p>
          <a:p>
            <a:endParaRPr lang="en-US" sz="1200" dirty="0">
              <a:ln w="0"/>
              <a:latin typeface="Proxima Nova" panose="02000506030000020004"/>
            </a:endParaRPr>
          </a:p>
          <a:p>
            <a:r>
              <a:rPr lang="en-US" sz="1200" b="1" dirty="0">
                <a:ln w="0"/>
                <a:solidFill>
                  <a:srgbClr val="C00000"/>
                </a:solidFill>
                <a:latin typeface="Proxima Nova" panose="02000506030000020004"/>
              </a:rPr>
              <a:t>Safety/Loss Mitigation </a:t>
            </a:r>
          </a:p>
          <a:p>
            <a:endParaRPr lang="en-US" sz="1200" dirty="0">
              <a:ln w="0"/>
              <a:latin typeface="Proxima Nova" panose="02000506030000020004"/>
            </a:endParaRPr>
          </a:p>
          <a:p>
            <a:r>
              <a:rPr lang="en-US" sz="1200" b="1" dirty="0">
                <a:ln w="0"/>
                <a:solidFill>
                  <a:srgbClr val="C00000"/>
                </a:solidFill>
                <a:latin typeface="Proxima Nova" panose="02000506030000020004"/>
              </a:rPr>
              <a:t>Aging Infrastructure </a:t>
            </a:r>
          </a:p>
          <a:p>
            <a:pPr marL="171450" indent="-171450">
              <a:buFont typeface="Arial" panose="020B0604020202020204" pitchFamily="34" charset="0"/>
              <a:buChar char="•"/>
            </a:pPr>
            <a:r>
              <a:rPr lang="en-US" sz="1200" dirty="0">
                <a:ln w="0"/>
                <a:latin typeface="Proxima Nova" panose="02000506030000020004"/>
              </a:rPr>
              <a:t>Impact on Logistics/ Supply Chain</a:t>
            </a:r>
          </a:p>
          <a:p>
            <a:endParaRPr lang="en-US" sz="1200" dirty="0">
              <a:ln w="0"/>
              <a:latin typeface="Proxima Nova" panose="02000506030000020004"/>
            </a:endParaRPr>
          </a:p>
          <a:p>
            <a:r>
              <a:rPr lang="en-US" sz="1200" b="1" dirty="0">
                <a:ln w="0"/>
                <a:solidFill>
                  <a:srgbClr val="C00000"/>
                </a:solidFill>
                <a:latin typeface="Proxima Nova" panose="02000506030000020004"/>
              </a:rPr>
              <a:t>Privacy and spread of 5G Technology</a:t>
            </a:r>
          </a:p>
          <a:p>
            <a:pPr marL="171450" indent="-171450">
              <a:buFont typeface="Arial" panose="020B0604020202020204" pitchFamily="34" charset="0"/>
              <a:buChar char="•"/>
            </a:pPr>
            <a:r>
              <a:rPr lang="en-US" sz="1200" dirty="0">
                <a:ln w="0"/>
                <a:latin typeface="Proxima Nova" panose="02000506030000020004"/>
              </a:rPr>
              <a:t>Data Privacy/Data Breach </a:t>
            </a:r>
          </a:p>
          <a:p>
            <a:endParaRPr lang="en-US" sz="1200" dirty="0">
              <a:ln w="0"/>
              <a:latin typeface="Proxima Nova" panose="02000506030000020004"/>
            </a:endParaRPr>
          </a:p>
          <a:p>
            <a:r>
              <a:rPr lang="en-US" sz="1200" b="1" dirty="0">
                <a:ln w="0"/>
                <a:solidFill>
                  <a:srgbClr val="C00000"/>
                </a:solidFill>
                <a:latin typeface="Proxima Nova" panose="02000506030000020004"/>
              </a:rPr>
              <a:t>Weather &amp; Climate Change </a:t>
            </a:r>
          </a:p>
          <a:p>
            <a:pPr marL="171450" indent="-171450">
              <a:buFont typeface="Arial" panose="020B0604020202020204" pitchFamily="34" charset="0"/>
              <a:buChar char="•"/>
            </a:pPr>
            <a:r>
              <a:rPr lang="en-US" sz="1200" dirty="0">
                <a:ln w="0"/>
                <a:latin typeface="Proxima Nova" panose="02000506030000020004"/>
              </a:rPr>
              <a:t>Downstream impacts on businesses</a:t>
            </a:r>
          </a:p>
          <a:p>
            <a:pPr marL="171450" indent="-171450">
              <a:buFont typeface="Arial" panose="020B0604020202020204" pitchFamily="34" charset="0"/>
              <a:buChar char="•"/>
            </a:pPr>
            <a:r>
              <a:rPr lang="en-US" sz="1200" dirty="0">
                <a:ln w="0"/>
                <a:latin typeface="Proxima Nova" panose="02000506030000020004"/>
              </a:rPr>
              <a:t>Ship technology/new routes opening as a result of climate change</a:t>
            </a:r>
          </a:p>
          <a:p>
            <a:endParaRPr lang="en-US" sz="1400" dirty="0">
              <a:ln w="0"/>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3143247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152400" y="3124200"/>
            <a:ext cx="11887200" cy="2286000"/>
          </a:xfrm>
          <a:prstGeom prst="rect">
            <a:avLst/>
          </a:prstGeom>
          <a:solidFill>
            <a:schemeClr val="bg1"/>
          </a:solidFill>
          <a:ln w="9525">
            <a:noFill/>
            <a:miter lim="800000"/>
            <a:headEnd/>
            <a:tailEnd/>
          </a:ln>
        </p:spPr>
        <p:txBody>
          <a:bodyPr wrap="square">
            <a:prstTxWarp prst="textNoShape">
              <a:avLst/>
            </a:prstTxWarp>
            <a:noAutofit/>
          </a:bodyPr>
          <a:lstStyle/>
          <a:p>
            <a:pPr algn="ctr"/>
            <a:r>
              <a:rPr lang="en-US" sz="4000" b="1" dirty="0">
                <a:solidFill>
                  <a:srgbClr val="BF0A0C"/>
                </a:solidFill>
              </a:rPr>
              <a:t>Got Questions?</a:t>
            </a:r>
            <a:endParaRPr lang="en-US" sz="3200" dirty="0">
              <a:solidFill>
                <a:srgbClr val="BF0A0C"/>
              </a:solidFill>
            </a:endParaRPr>
          </a:p>
        </p:txBody>
      </p:sp>
    </p:spTree>
    <p:extLst>
      <p:ext uri="{BB962C8B-B14F-4D97-AF65-F5344CB8AC3E}">
        <p14:creationId xmlns:p14="http://schemas.microsoft.com/office/powerpoint/2010/main" val="131464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1165" y="5307159"/>
            <a:ext cx="2865482" cy="523220"/>
          </a:xfrm>
          <a:prstGeom prst="rect">
            <a:avLst/>
          </a:prstGeom>
          <a:noFill/>
        </p:spPr>
        <p:txBody>
          <a:bodyPr wrap="square" rtlCol="0">
            <a:spAutoFit/>
          </a:bodyPr>
          <a:lstStyle/>
          <a:p>
            <a:r>
              <a:rPr lang="en-US" sz="1400" dirty="0">
                <a:solidFill>
                  <a:schemeClr val="bg1"/>
                </a:solidFill>
                <a:latin typeface="Proxima Nova Rg" panose="02000506030000020004" pitchFamily="50" charset="0"/>
                <a:cs typeface="Arial" panose="020B0604020202020204" pitchFamily="34" charset="0"/>
              </a:rPr>
              <a:t>DISTRACTED DRIVING INITIATIVE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2151" y="6333855"/>
            <a:ext cx="280657" cy="280657"/>
          </a:xfrm>
          <a:prstGeom prst="rect">
            <a:avLst/>
          </a:prstGeom>
        </p:spPr>
      </p:pic>
      <p:sp>
        <p:nvSpPr>
          <p:cNvPr id="9" name="TextBox 8"/>
          <p:cNvSpPr txBox="1"/>
          <p:nvPr/>
        </p:nvSpPr>
        <p:spPr>
          <a:xfrm>
            <a:off x="9322807" y="6320294"/>
            <a:ext cx="1439502" cy="276999"/>
          </a:xfrm>
          <a:prstGeom prst="rect">
            <a:avLst/>
          </a:prstGeom>
          <a:noFill/>
        </p:spPr>
        <p:txBody>
          <a:bodyPr wrap="square" rtlCol="0">
            <a:spAutoFit/>
          </a:bodyPr>
          <a:lstStyle/>
          <a:p>
            <a:r>
              <a:rPr lang="en-US" sz="1200" dirty="0">
                <a:solidFill>
                  <a:srgbClr val="000000">
                    <a:lumMod val="50000"/>
                    <a:lumOff val="50000"/>
                  </a:srgbClr>
                </a:solidFill>
                <a:latin typeface="Arial" panose="020B0604020202020204" pitchFamily="34" charset="0"/>
                <a:cs typeface="Arial" panose="020B0604020202020204" pitchFamily="34" charset="0"/>
              </a:rPr>
              <a:t>@</a:t>
            </a:r>
            <a:r>
              <a:rPr lang="en-US" sz="1200" dirty="0" err="1">
                <a:solidFill>
                  <a:srgbClr val="000000">
                    <a:lumMod val="50000"/>
                    <a:lumOff val="50000"/>
                  </a:srgbClr>
                </a:solidFill>
                <a:latin typeface="Arial" panose="020B0604020202020204" pitchFamily="34" charset="0"/>
                <a:cs typeface="Arial" panose="020B0604020202020204" pitchFamily="34" charset="0"/>
              </a:rPr>
              <a:t>Risk_Institute</a:t>
            </a:r>
            <a:endParaRPr lang="en-US" sz="1200" dirty="0">
              <a:solidFill>
                <a:srgbClr val="000000">
                  <a:lumMod val="50000"/>
                  <a:lumOff val="50000"/>
                </a:srgb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8340" y="6333854"/>
            <a:ext cx="265934" cy="2659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9428" y="334538"/>
            <a:ext cx="5610090" cy="117006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0727" y="-69335"/>
            <a:ext cx="3211582" cy="3047989"/>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b="6659"/>
          <a:stretch/>
        </p:blipFill>
        <p:spPr>
          <a:xfrm>
            <a:off x="1759428" y="1615946"/>
            <a:ext cx="5021844" cy="1602041"/>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3422" b="6902"/>
          <a:stretch/>
        </p:blipFill>
        <p:spPr>
          <a:xfrm>
            <a:off x="7355592" y="3726060"/>
            <a:ext cx="3126010" cy="2599150"/>
          </a:xfrm>
          <a:prstGeom prst="rect">
            <a:avLst/>
          </a:prstGeom>
        </p:spPr>
      </p:pic>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t="5671" r="51873" b="7418"/>
          <a:stretch/>
        </p:blipFill>
        <p:spPr>
          <a:xfrm>
            <a:off x="1843728" y="3227472"/>
            <a:ext cx="3575956" cy="1669409"/>
          </a:xfrm>
          <a:prstGeom prst="rect">
            <a:avLst/>
          </a:prstGeom>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47985" t="15679" r="213" b="7418"/>
          <a:stretch/>
        </p:blipFill>
        <p:spPr>
          <a:xfrm>
            <a:off x="1616512" y="4838953"/>
            <a:ext cx="3803172" cy="1459632"/>
          </a:xfrm>
          <a:prstGeom prst="rect">
            <a:avLst/>
          </a:prstGeom>
        </p:spPr>
      </p:pic>
      <p:cxnSp>
        <p:nvCxnSpPr>
          <p:cNvPr id="15" name="Straight Connector 14"/>
          <p:cNvCxnSpPr/>
          <p:nvPr/>
        </p:nvCxnSpPr>
        <p:spPr>
          <a:xfrm>
            <a:off x="1759428" y="3506672"/>
            <a:ext cx="859268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6628014" y="3875011"/>
            <a:ext cx="0" cy="27395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378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360A-78B6-A84F-B2B1-FAAB4A25B3E8}"/>
              </a:ext>
            </a:extLst>
          </p:cNvPr>
          <p:cNvSpPr>
            <a:spLocks noGrp="1"/>
          </p:cNvSpPr>
          <p:nvPr>
            <p:ph type="title"/>
          </p:nvPr>
        </p:nvSpPr>
        <p:spPr/>
        <p:txBody>
          <a:bodyPr>
            <a:normAutofit/>
          </a:bodyPr>
          <a:lstStyle/>
          <a:p>
            <a:r>
              <a:rPr lang="en-US" sz="2800" dirty="0"/>
              <a:t>2018 ANNUAL SURVEY | </a:t>
            </a:r>
            <a:r>
              <a:rPr lang="en-US" sz="2800" b="1" dirty="0"/>
              <a:t>WHAT ARE WE LEARNING? </a:t>
            </a:r>
          </a:p>
        </p:txBody>
      </p:sp>
      <p:sp>
        <p:nvSpPr>
          <p:cNvPr id="4" name="Content Placeholder 1">
            <a:extLst>
              <a:ext uri="{FF2B5EF4-FFF2-40B4-BE49-F238E27FC236}">
                <a16:creationId xmlns:a16="http://schemas.microsoft.com/office/drawing/2014/main" id="{73B02173-9CA3-D849-9DF8-25D93DCED493}"/>
              </a:ext>
            </a:extLst>
          </p:cNvPr>
          <p:cNvSpPr txBox="1">
            <a:spLocks/>
          </p:cNvSpPr>
          <p:nvPr/>
        </p:nvSpPr>
        <p:spPr>
          <a:xfrm>
            <a:off x="2085975" y="1052952"/>
            <a:ext cx="8396236" cy="63611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IN" dirty="0"/>
          </a:p>
        </p:txBody>
      </p:sp>
      <p:sp>
        <p:nvSpPr>
          <p:cNvPr id="3" name="Rectangle 2">
            <a:extLst>
              <a:ext uri="{FF2B5EF4-FFF2-40B4-BE49-F238E27FC236}">
                <a16:creationId xmlns:a16="http://schemas.microsoft.com/office/drawing/2014/main" id="{8F676D8A-14D6-754C-86F4-7C5D629BED7A}"/>
              </a:ext>
            </a:extLst>
          </p:cNvPr>
          <p:cNvSpPr/>
          <p:nvPr/>
        </p:nvSpPr>
        <p:spPr>
          <a:xfrm>
            <a:off x="2274068" y="1689071"/>
            <a:ext cx="8020050" cy="3108543"/>
          </a:xfrm>
          <a:prstGeom prst="rect">
            <a:avLst/>
          </a:prstGeom>
        </p:spPr>
        <p:txBody>
          <a:bodyPr wrap="square">
            <a:spAutoFit/>
          </a:bodyPr>
          <a:lstStyle/>
          <a:p>
            <a:pPr lvl="1">
              <a:spcBef>
                <a:spcPct val="20000"/>
              </a:spcBef>
            </a:pPr>
            <a:r>
              <a:rPr lang="en-US" sz="3200" b="1" dirty="0">
                <a:solidFill>
                  <a:srgbClr val="BA0100"/>
                </a:solidFill>
                <a:latin typeface="Proxima Nova" panose="02000506030000020004" pitchFamily="2" charset="0"/>
                <a:cs typeface="Arial" panose="020B0604020202020204" pitchFamily="34" charset="0"/>
              </a:rPr>
              <a:t>70% </a:t>
            </a:r>
            <a:r>
              <a:rPr lang="en-US" sz="2000" dirty="0">
                <a:latin typeface="Proxima Nova" panose="02000506030000020004" pitchFamily="2" charset="0"/>
                <a:cs typeface="Arial" panose="020B0604020202020204" pitchFamily="34" charset="0"/>
              </a:rPr>
              <a:t>of firms reported  </a:t>
            </a:r>
            <a:r>
              <a:rPr lang="en-US" sz="3200" b="1" dirty="0">
                <a:solidFill>
                  <a:srgbClr val="BA0100"/>
                </a:solidFill>
                <a:latin typeface="Proxima Nova" panose="02000506030000020004" pitchFamily="2" charset="0"/>
                <a:cs typeface="Arial" panose="020B0604020202020204" pitchFamily="34" charset="0"/>
              </a:rPr>
              <a:t>have an internal risk management unit!</a:t>
            </a:r>
          </a:p>
          <a:p>
            <a:pPr lvl="1">
              <a:spcBef>
                <a:spcPct val="20000"/>
              </a:spcBef>
            </a:pPr>
            <a:endParaRPr lang="en-US" sz="1400" dirty="0">
              <a:solidFill>
                <a:srgbClr val="FF0000"/>
              </a:solidFill>
              <a:latin typeface="Proxima Nova" panose="02000506030000020004" pitchFamily="2" charset="0"/>
              <a:cs typeface="Arial" panose="020B0604020202020204" pitchFamily="34" charset="0"/>
            </a:endParaRPr>
          </a:p>
          <a:p>
            <a:pPr lvl="1">
              <a:spcBef>
                <a:spcPct val="20000"/>
              </a:spcBef>
            </a:pPr>
            <a:r>
              <a:rPr lang="en-US" sz="3200" dirty="0">
                <a:solidFill>
                  <a:srgbClr val="FF0000"/>
                </a:solidFill>
                <a:latin typeface="Proxima Nova" panose="02000506030000020004" pitchFamily="2" charset="0"/>
                <a:cs typeface="Arial" panose="020B0604020202020204" pitchFamily="34" charset="0"/>
              </a:rPr>
              <a:t>	</a:t>
            </a:r>
            <a:r>
              <a:rPr lang="en-US" sz="3200" dirty="0">
                <a:solidFill>
                  <a:srgbClr val="000000"/>
                </a:solidFill>
                <a:latin typeface="Proxima Nova" panose="02000506030000020004" pitchFamily="2" charset="0"/>
                <a:cs typeface="Arial" panose="020B0604020202020204" pitchFamily="34" charset="0"/>
              </a:rPr>
              <a:t>= 90% for financial firms/public firms;</a:t>
            </a:r>
          </a:p>
          <a:p>
            <a:pPr lvl="1">
              <a:spcBef>
                <a:spcPct val="20000"/>
              </a:spcBef>
            </a:pPr>
            <a:r>
              <a:rPr lang="en-US" sz="3200" dirty="0">
                <a:solidFill>
                  <a:srgbClr val="000000"/>
                </a:solidFill>
                <a:latin typeface="Proxima Nova" panose="02000506030000020004" pitchFamily="2" charset="0"/>
                <a:cs typeface="Arial" panose="020B0604020202020204" pitchFamily="34" charset="0"/>
              </a:rPr>
              <a:t>	= 60% for nonfinancial firms;</a:t>
            </a:r>
          </a:p>
          <a:p>
            <a:pPr lvl="1">
              <a:spcBef>
                <a:spcPct val="20000"/>
              </a:spcBef>
            </a:pPr>
            <a:r>
              <a:rPr lang="en-US" sz="3200" dirty="0">
                <a:solidFill>
                  <a:srgbClr val="000000"/>
                </a:solidFill>
                <a:latin typeface="Proxima Nova" panose="02000506030000020004" pitchFamily="2" charset="0"/>
                <a:cs typeface="Arial" panose="020B0604020202020204" pitchFamily="34" charset="0"/>
              </a:rPr>
              <a:t>	= 51% for private firms.</a:t>
            </a:r>
          </a:p>
        </p:txBody>
      </p:sp>
    </p:spTree>
    <p:extLst>
      <p:ext uri="{BB962C8B-B14F-4D97-AF65-F5344CB8AC3E}">
        <p14:creationId xmlns:p14="http://schemas.microsoft.com/office/powerpoint/2010/main" val="3869293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360A-78B6-A84F-B2B1-FAAB4A25B3E8}"/>
              </a:ext>
            </a:extLst>
          </p:cNvPr>
          <p:cNvSpPr>
            <a:spLocks noGrp="1"/>
          </p:cNvSpPr>
          <p:nvPr>
            <p:ph type="title"/>
          </p:nvPr>
        </p:nvSpPr>
        <p:spPr/>
        <p:txBody>
          <a:bodyPr>
            <a:normAutofit/>
          </a:bodyPr>
          <a:lstStyle/>
          <a:p>
            <a:r>
              <a:rPr lang="en-US" sz="2400" dirty="0"/>
              <a:t>2018 ANNUAL SURVEY | </a:t>
            </a:r>
            <a:r>
              <a:rPr lang="en-US" sz="2400" b="1" dirty="0"/>
              <a:t>RISK MANAGEMENT EFFORTS</a:t>
            </a:r>
          </a:p>
        </p:txBody>
      </p:sp>
      <p:sp>
        <p:nvSpPr>
          <p:cNvPr id="4" name="Content Placeholder 1">
            <a:extLst>
              <a:ext uri="{FF2B5EF4-FFF2-40B4-BE49-F238E27FC236}">
                <a16:creationId xmlns:a16="http://schemas.microsoft.com/office/drawing/2014/main" id="{73B02173-9CA3-D849-9DF8-25D93DCED493}"/>
              </a:ext>
            </a:extLst>
          </p:cNvPr>
          <p:cNvSpPr txBox="1">
            <a:spLocks/>
          </p:cNvSpPr>
          <p:nvPr/>
        </p:nvSpPr>
        <p:spPr>
          <a:xfrm>
            <a:off x="2085975" y="1052952"/>
            <a:ext cx="8396236" cy="63611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IN" dirty="0"/>
          </a:p>
        </p:txBody>
      </p:sp>
      <p:sp>
        <p:nvSpPr>
          <p:cNvPr id="6" name="Content Placeholder 3">
            <a:extLst>
              <a:ext uri="{FF2B5EF4-FFF2-40B4-BE49-F238E27FC236}">
                <a16:creationId xmlns:a16="http://schemas.microsoft.com/office/drawing/2014/main" id="{CB8EF01F-CB8C-6B44-AB38-69FCE01F1417}"/>
              </a:ext>
            </a:extLst>
          </p:cNvPr>
          <p:cNvSpPr txBox="1">
            <a:spLocks/>
          </p:cNvSpPr>
          <p:nvPr/>
        </p:nvSpPr>
        <p:spPr>
          <a:xfrm>
            <a:off x="2300896" y="1854042"/>
            <a:ext cx="7529169" cy="1428421"/>
          </a:xfrm>
          <a:prstGeom prst="rect">
            <a:avLst/>
          </a:prstGeom>
          <a:ln>
            <a:solidFill>
              <a:srgbClr val="FFFFFF"/>
            </a:solidFill>
          </a:ln>
        </p:spPr>
        <p:txBody>
          <a:bodyPr lIns="0" tIns="0" rIns="0" bIns="0"/>
          <a:lstStyle>
            <a:lvl1pPr marL="0" indent="0" algn="l" defTabSz="457200" rtl="0" eaLnBrk="1" latinLnBrk="0" hangingPunct="1">
              <a:spcBef>
                <a:spcPct val="20000"/>
              </a:spcBef>
              <a:buFont typeface="Arial"/>
              <a:buNone/>
              <a:defRPr sz="3200" kern="1200">
                <a:solidFill>
                  <a:srgbClr val="BB0000"/>
                </a:solidFill>
                <a:latin typeface="+mn-lt"/>
                <a:ea typeface="+mn-ea"/>
                <a:cs typeface="+mn-cs"/>
              </a:defRPr>
            </a:lvl1pPr>
            <a:lvl2pPr marL="0" indent="0" algn="l" defTabSz="457200" rtl="0" eaLnBrk="1" latinLnBrk="0" hangingPunct="1">
              <a:spcBef>
                <a:spcPts val="600"/>
              </a:spcBef>
              <a:buFont typeface="Arial"/>
              <a:buNone/>
              <a:defRPr sz="2400" kern="1200">
                <a:solidFill>
                  <a:schemeClr val="tx1">
                    <a:lumMod val="65000"/>
                    <a:lumOff val="35000"/>
                  </a:schemeClr>
                </a:solidFill>
                <a:latin typeface="+mn-lt"/>
                <a:ea typeface="+mn-ea"/>
                <a:cs typeface="+mn-cs"/>
              </a:defRPr>
            </a:lvl2pPr>
            <a:lvl3pPr marL="0" indent="-228600" algn="l" defTabSz="457200" rtl="0" eaLnBrk="1" latinLnBrk="0" hangingPunct="1">
              <a:spcBef>
                <a:spcPts val="0"/>
              </a:spcBef>
              <a:buFont typeface="Arial"/>
              <a:buChar char="•"/>
              <a:defRPr sz="2000" kern="1200">
                <a:solidFill>
                  <a:schemeClr val="tx1">
                    <a:lumMod val="65000"/>
                    <a:lumOff val="35000"/>
                  </a:schemeClr>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502920" indent="0" algn="l" defTabSz="457200" rtl="0" eaLnBrk="1" latinLnBrk="0" hangingPunct="1">
              <a:spcBef>
                <a:spcPts val="350"/>
              </a:spcBef>
              <a:buFont typeface="Arial"/>
              <a:buNone/>
              <a:defRPr sz="16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ctr">
              <a:spcBef>
                <a:spcPts val="0"/>
              </a:spcBef>
              <a:spcAft>
                <a:spcPts val="600"/>
              </a:spcAft>
              <a:buClr>
                <a:srgbClr val="595959"/>
              </a:buClr>
            </a:pPr>
            <a:r>
              <a:rPr lang="en-US" sz="2600" b="1" dirty="0">
                <a:solidFill>
                  <a:srgbClr val="BA0100"/>
                </a:solidFill>
                <a:latin typeface="Proxima Nova" panose="02000506030000020004" pitchFamily="2" charset="0"/>
              </a:rPr>
              <a:t>Only 18% of firms are increasing the size of their risk department.</a:t>
            </a:r>
          </a:p>
          <a:p>
            <a:pPr marL="352044" lvl="3" algn="ctr">
              <a:spcAft>
                <a:spcPts val="600"/>
              </a:spcAft>
              <a:buClr>
                <a:srgbClr val="595959"/>
              </a:buClr>
            </a:pPr>
            <a:r>
              <a:rPr lang="en-US" sz="2400" dirty="0">
                <a:latin typeface="Proxima Nova" panose="02000506030000020004" pitchFamily="2" charset="0"/>
              </a:rPr>
              <a:t>It was </a:t>
            </a:r>
            <a:r>
              <a:rPr lang="en-US" sz="2400" b="1" dirty="0">
                <a:latin typeface="Proxima Nova" panose="02000506030000020004" pitchFamily="2" charset="0"/>
              </a:rPr>
              <a:t>40%</a:t>
            </a:r>
            <a:r>
              <a:rPr lang="en-US" sz="2400" dirty="0">
                <a:latin typeface="Proxima Nova" panose="02000506030000020004" pitchFamily="2" charset="0"/>
              </a:rPr>
              <a:t> in 2016 and </a:t>
            </a:r>
            <a:r>
              <a:rPr lang="en-US" sz="2400" b="1" dirty="0">
                <a:latin typeface="Proxima Nova" panose="02000506030000020004" pitchFamily="2" charset="0"/>
              </a:rPr>
              <a:t>25%</a:t>
            </a:r>
            <a:r>
              <a:rPr lang="en-US" sz="2400" dirty="0">
                <a:latin typeface="Proxima Nova" panose="02000506030000020004" pitchFamily="2" charset="0"/>
              </a:rPr>
              <a:t> in 2017.</a:t>
            </a:r>
          </a:p>
          <a:p>
            <a:pPr lvl="1" algn="ctr">
              <a:spcBef>
                <a:spcPts val="0"/>
              </a:spcBef>
              <a:spcAft>
                <a:spcPts val="600"/>
              </a:spcAft>
              <a:buClr>
                <a:srgbClr val="595959"/>
              </a:buClr>
            </a:pPr>
            <a:endParaRPr lang="en-US" b="1" dirty="0">
              <a:latin typeface="Proxima Nova" panose="02000506030000020004" pitchFamily="2" charset="0"/>
            </a:endParaRPr>
          </a:p>
          <a:p>
            <a:pPr lvl="1" algn="ctr">
              <a:spcBef>
                <a:spcPts val="0"/>
              </a:spcBef>
              <a:spcAft>
                <a:spcPts val="600"/>
              </a:spcAft>
              <a:buClr>
                <a:srgbClr val="595959"/>
              </a:buClr>
            </a:pPr>
            <a:endParaRPr lang="en-US" b="1" dirty="0"/>
          </a:p>
        </p:txBody>
      </p:sp>
      <p:sp>
        <p:nvSpPr>
          <p:cNvPr id="7" name="Rectangle 6">
            <a:extLst>
              <a:ext uri="{FF2B5EF4-FFF2-40B4-BE49-F238E27FC236}">
                <a16:creationId xmlns:a16="http://schemas.microsoft.com/office/drawing/2014/main" id="{829124C6-CBE2-2B4B-91D6-B6BF4B85A15F}"/>
              </a:ext>
            </a:extLst>
          </p:cNvPr>
          <p:cNvSpPr/>
          <p:nvPr/>
        </p:nvSpPr>
        <p:spPr>
          <a:xfrm>
            <a:off x="1805466" y="3641641"/>
            <a:ext cx="8582407" cy="2985433"/>
          </a:xfrm>
          <a:prstGeom prst="rect">
            <a:avLst/>
          </a:prstGeom>
        </p:spPr>
        <p:txBody>
          <a:bodyPr wrap="square">
            <a:spAutoFit/>
          </a:bodyPr>
          <a:lstStyle/>
          <a:p>
            <a:pPr marL="0" lvl="1" algn="ctr">
              <a:spcAft>
                <a:spcPts val="600"/>
              </a:spcAft>
              <a:buClr>
                <a:srgbClr val="595959"/>
              </a:buClr>
            </a:pPr>
            <a:r>
              <a:rPr lang="en-US" sz="2800" b="1" dirty="0">
                <a:latin typeface="Proxima Nova" panose="02000506030000020004" pitchFamily="2" charset="0"/>
              </a:rPr>
              <a:t>Why?</a:t>
            </a:r>
          </a:p>
          <a:p>
            <a:pPr marL="0" lvl="1" algn="ctr">
              <a:spcAft>
                <a:spcPts val="600"/>
              </a:spcAft>
              <a:buClr>
                <a:srgbClr val="595959"/>
              </a:buClr>
            </a:pPr>
            <a:r>
              <a:rPr lang="en-US" sz="2800" b="1" dirty="0">
                <a:solidFill>
                  <a:srgbClr val="BA0100"/>
                </a:solidFill>
                <a:latin typeface="Proxima Nova" panose="02000506030000020004" pitchFamily="2" charset="0"/>
              </a:rPr>
              <a:t>44% </a:t>
            </a:r>
            <a:r>
              <a:rPr lang="en-US" sz="2800" b="1" dirty="0">
                <a:latin typeface="Proxima Nova" panose="02000506030000020004" pitchFamily="2" charset="0"/>
              </a:rPr>
              <a:t>of firms are </a:t>
            </a:r>
            <a:r>
              <a:rPr lang="en-US" sz="2800" b="1" dirty="0">
                <a:solidFill>
                  <a:srgbClr val="BA0100"/>
                </a:solidFill>
                <a:latin typeface="Proxima Nova" panose="02000506030000020004" pitchFamily="2" charset="0"/>
              </a:rPr>
              <a:t>outsourcing</a:t>
            </a:r>
            <a:r>
              <a:rPr lang="en-US" sz="2800" b="1" dirty="0">
                <a:latin typeface="Proxima Nova" panose="02000506030000020004" pitchFamily="2" charset="0"/>
              </a:rPr>
              <a:t> a portion of their risk management to third parties.</a:t>
            </a:r>
          </a:p>
          <a:p>
            <a:pPr marL="0" lvl="1" algn="ctr">
              <a:spcAft>
                <a:spcPts val="600"/>
              </a:spcAft>
              <a:buClr>
                <a:srgbClr val="595959"/>
              </a:buClr>
            </a:pPr>
            <a:endParaRPr lang="en-US" sz="2800" b="1" dirty="0">
              <a:latin typeface="Proxima Nova" panose="02000506030000020004" pitchFamily="2" charset="0"/>
            </a:endParaRPr>
          </a:p>
          <a:p>
            <a:pPr marL="0" lvl="1" algn="ctr">
              <a:spcAft>
                <a:spcPts val="600"/>
              </a:spcAft>
              <a:buClr>
                <a:srgbClr val="595959"/>
              </a:buClr>
            </a:pPr>
            <a:r>
              <a:rPr lang="en-US" sz="2800" b="1" dirty="0">
                <a:latin typeface="Proxima Nova" panose="02000506030000020004" pitchFamily="2" charset="0"/>
              </a:rPr>
              <a:t>Think, Third Party Risk…..</a:t>
            </a:r>
          </a:p>
          <a:p>
            <a:pPr marL="0" lvl="1" algn="ctr">
              <a:spcAft>
                <a:spcPts val="600"/>
              </a:spcAft>
              <a:buClr>
                <a:srgbClr val="595959"/>
              </a:buClr>
            </a:pPr>
            <a:endParaRPr lang="en-US" sz="2800" dirty="0">
              <a:latin typeface="Proxima Nova" panose="02000506030000020004" pitchFamily="2" charset="0"/>
            </a:endParaRPr>
          </a:p>
        </p:txBody>
      </p:sp>
    </p:spTree>
    <p:extLst>
      <p:ext uri="{BB962C8B-B14F-4D97-AF65-F5344CB8AC3E}">
        <p14:creationId xmlns:p14="http://schemas.microsoft.com/office/powerpoint/2010/main" val="354850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latin typeface="Proxima Nova Rg" panose="02000506030000020004" pitchFamily="50" charset="0"/>
              </a:rPr>
              <a:t>DIGTIAL RISK/DATA ANALYTICS</a:t>
            </a:r>
          </a:p>
        </p:txBody>
      </p:sp>
      <p:sp>
        <p:nvSpPr>
          <p:cNvPr id="3" name="Content Placeholder 2"/>
          <p:cNvSpPr>
            <a:spLocks noGrp="1"/>
          </p:cNvSpPr>
          <p:nvPr>
            <p:ph idx="4294967295"/>
          </p:nvPr>
        </p:nvSpPr>
        <p:spPr>
          <a:xfrm>
            <a:off x="1989138" y="1328738"/>
            <a:ext cx="8678862" cy="5027612"/>
          </a:xfrm>
        </p:spPr>
        <p:txBody>
          <a:bodyPr/>
          <a:lstStyle/>
          <a:p>
            <a:r>
              <a:rPr lang="en-US" b="1" dirty="0">
                <a:solidFill>
                  <a:srgbClr val="C00000"/>
                </a:solidFill>
                <a:latin typeface="Proxima Nova Rg" panose="02000506030000020004" pitchFamily="50" charset="0"/>
              </a:rPr>
              <a:t>55%</a:t>
            </a:r>
            <a:r>
              <a:rPr lang="en-US" dirty="0">
                <a:solidFill>
                  <a:srgbClr val="C00000"/>
                </a:solidFill>
                <a:latin typeface="Proxima Nova Rg" panose="02000506030000020004" pitchFamily="50" charset="0"/>
              </a:rPr>
              <a:t> </a:t>
            </a:r>
            <a:r>
              <a:rPr lang="en-US" sz="2200" dirty="0">
                <a:latin typeface="Proxima Nova Rg" panose="02000506030000020004" pitchFamily="50" charset="0"/>
              </a:rPr>
              <a:t>of the respondents </a:t>
            </a:r>
            <a:r>
              <a:rPr lang="en-US" b="1" dirty="0">
                <a:solidFill>
                  <a:srgbClr val="C00000"/>
                </a:solidFill>
                <a:latin typeface="Proxima Nova Rg" panose="02000506030000020004" pitchFamily="50" charset="0"/>
              </a:rPr>
              <a:t>do not use predictive analytics</a:t>
            </a:r>
            <a:r>
              <a:rPr lang="en-US" dirty="0">
                <a:solidFill>
                  <a:srgbClr val="C00000"/>
                </a:solidFill>
                <a:latin typeface="Proxima Nova Rg" panose="02000506030000020004" pitchFamily="50" charset="0"/>
              </a:rPr>
              <a:t>!</a:t>
            </a:r>
          </a:p>
        </p:txBody>
      </p:sp>
      <p:pic>
        <p:nvPicPr>
          <p:cNvPr id="5" name="Picture 4" descr="Fig 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162" y="2274011"/>
            <a:ext cx="8243369" cy="3187092"/>
          </a:xfrm>
          <a:prstGeom prst="rect">
            <a:avLst/>
          </a:prstGeom>
        </p:spPr>
      </p:pic>
    </p:spTree>
    <p:extLst>
      <p:ext uri="{BB962C8B-B14F-4D97-AF65-F5344CB8AC3E}">
        <p14:creationId xmlns:p14="http://schemas.microsoft.com/office/powerpoint/2010/main" val="246514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400" dirty="0"/>
              <a:t>2019 ANNUAL SURVEY | </a:t>
            </a:r>
            <a:br>
              <a:rPr lang="en-US" sz="2400" dirty="0"/>
            </a:br>
            <a:r>
              <a:rPr lang="en-US" sz="2400" dirty="0"/>
              <a:t>Human Resources View of Risk Management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4815" y="3935778"/>
            <a:ext cx="5157757" cy="221418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308" y="1157216"/>
            <a:ext cx="4196218" cy="2859897"/>
          </a:xfrm>
          <a:prstGeom prst="rect">
            <a:avLst/>
          </a:prstGeom>
        </p:spPr>
      </p:pic>
      <p:sp>
        <p:nvSpPr>
          <p:cNvPr id="6" name="Rectangle 5"/>
          <p:cNvSpPr/>
          <p:nvPr/>
        </p:nvSpPr>
        <p:spPr>
          <a:xfrm>
            <a:off x="6448011" y="1679201"/>
            <a:ext cx="3645074" cy="1754326"/>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Almost all surveyed firms will be somewhat impacted by baby boomers retiring. Customer</a:t>
            </a:r>
          </a:p>
          <a:p>
            <a:pPr algn="ctr"/>
            <a:r>
              <a:rPr lang="en-US" dirty="0">
                <a:ln w="0"/>
                <a:effectLst>
                  <a:outerShdw blurRad="38100" dist="19050" dir="2700000" algn="tl" rotWithShape="0">
                    <a:schemeClr val="dk1">
                      <a:alpha val="40000"/>
                    </a:schemeClr>
                  </a:outerShdw>
                </a:effectLst>
              </a:rPr>
              <a:t>Service, Information Technology &amp; Finance are the functions that will be affected the most. </a:t>
            </a:r>
          </a:p>
        </p:txBody>
      </p:sp>
      <p:sp>
        <p:nvSpPr>
          <p:cNvPr id="7" name="Rectangle 6"/>
          <p:cNvSpPr/>
          <p:nvPr/>
        </p:nvSpPr>
        <p:spPr>
          <a:xfrm>
            <a:off x="1759429" y="4435734"/>
            <a:ext cx="3269293" cy="954107"/>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About half of firms indicated that HR is at least moderately involved in the </a:t>
            </a:r>
          </a:p>
          <a:p>
            <a:pPr algn="ctr"/>
            <a:r>
              <a:rPr lang="en-US" sz="1400" dirty="0">
                <a:ln w="0"/>
                <a:effectLst>
                  <a:outerShdw blurRad="38100" dist="19050" dir="2700000" algn="tl" rotWithShape="0">
                    <a:schemeClr val="dk1">
                      <a:alpha val="40000"/>
                    </a:schemeClr>
                  </a:outerShdw>
                </a:effectLst>
              </a:rPr>
              <a:t>enterprise risk management activity planning and execution </a:t>
            </a:r>
          </a:p>
        </p:txBody>
      </p:sp>
    </p:spTree>
    <p:extLst>
      <p:ext uri="{BB962C8B-B14F-4D97-AF65-F5344CB8AC3E}">
        <p14:creationId xmlns:p14="http://schemas.microsoft.com/office/powerpoint/2010/main" val="2201467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latin typeface="Proxima Nova Rg" panose="02000506030000020004" pitchFamily="50" charset="0"/>
              </a:rPr>
              <a:t>DIGTIAL RISK/DATA ANALYTICS</a:t>
            </a:r>
            <a:endParaRPr lang="en-US" sz="3200" dirty="0"/>
          </a:p>
        </p:txBody>
      </p:sp>
      <p:sp>
        <p:nvSpPr>
          <p:cNvPr id="3" name="Content Placeholder 2"/>
          <p:cNvSpPr>
            <a:spLocks noGrp="1"/>
          </p:cNvSpPr>
          <p:nvPr>
            <p:ph idx="4294967295"/>
          </p:nvPr>
        </p:nvSpPr>
        <p:spPr>
          <a:xfrm>
            <a:off x="1871664" y="1166814"/>
            <a:ext cx="8796337" cy="5189537"/>
          </a:xfrm>
        </p:spPr>
        <p:txBody>
          <a:bodyPr>
            <a:normAutofit/>
          </a:bodyPr>
          <a:lstStyle/>
          <a:p>
            <a:r>
              <a:rPr lang="en-US" b="1" dirty="0">
                <a:solidFill>
                  <a:srgbClr val="C00000"/>
                </a:solidFill>
                <a:latin typeface="Proxima Nova Rg" panose="02000506030000020004" pitchFamily="50" charset="0"/>
              </a:rPr>
              <a:t>28% </a:t>
            </a:r>
            <a:r>
              <a:rPr lang="en-US" sz="2000" dirty="0">
                <a:latin typeface="Proxima Nova Rg" panose="02000506030000020004" pitchFamily="50" charset="0"/>
              </a:rPr>
              <a:t>of the respondents have been a </a:t>
            </a:r>
            <a:r>
              <a:rPr lang="en-US" b="1" dirty="0">
                <a:solidFill>
                  <a:srgbClr val="C00000"/>
                </a:solidFill>
                <a:latin typeface="Proxima Nova Rg" panose="02000506030000020004" pitchFamily="50" charset="0"/>
              </a:rPr>
              <a:t>victim of a cyber attack.</a:t>
            </a:r>
          </a:p>
          <a:p>
            <a:endParaRPr lang="en-US" dirty="0">
              <a:solidFill>
                <a:srgbClr val="FF0000"/>
              </a:solidFill>
              <a:latin typeface="Proxima Nova Rg" panose="02000506030000020004" pitchFamily="50" charset="0"/>
            </a:endParaRPr>
          </a:p>
          <a:p>
            <a:endParaRPr lang="en-US" dirty="0">
              <a:solidFill>
                <a:srgbClr val="FF0000"/>
              </a:solidFill>
              <a:latin typeface="Proxima Nova Rg" panose="02000506030000020004" pitchFamily="50" charset="0"/>
            </a:endParaRPr>
          </a:p>
          <a:p>
            <a:pPr marL="0" indent="0">
              <a:buNone/>
            </a:pPr>
            <a:endParaRPr lang="en-US" dirty="0">
              <a:solidFill>
                <a:srgbClr val="FF0000"/>
              </a:solidFill>
              <a:latin typeface="Proxima Nova Rg" panose="02000506030000020004" pitchFamily="50" charset="0"/>
            </a:endParaRPr>
          </a:p>
          <a:p>
            <a:pPr marL="0" indent="0">
              <a:buNone/>
            </a:pPr>
            <a:endParaRPr lang="en-US" sz="2000" dirty="0">
              <a:solidFill>
                <a:srgbClr val="FF0000"/>
              </a:solidFill>
              <a:latin typeface="Proxima Nova Rg" panose="02000506030000020004" pitchFamily="50" charset="0"/>
            </a:endParaRPr>
          </a:p>
          <a:p>
            <a:r>
              <a:rPr lang="en-US" b="1" dirty="0">
                <a:solidFill>
                  <a:srgbClr val="C00000"/>
                </a:solidFill>
                <a:latin typeface="Proxima Nova Rg" panose="02000506030000020004" pitchFamily="50" charset="0"/>
              </a:rPr>
              <a:t>65% </a:t>
            </a:r>
            <a:r>
              <a:rPr lang="en-US" sz="2000" dirty="0">
                <a:latin typeface="Proxima Nova Rg" panose="02000506030000020004" pitchFamily="50" charset="0"/>
              </a:rPr>
              <a:t>of the respondents believe they are </a:t>
            </a:r>
            <a:r>
              <a:rPr lang="en-US" b="1" dirty="0">
                <a:solidFill>
                  <a:srgbClr val="C00000"/>
                </a:solidFill>
                <a:latin typeface="Proxima Nova Rg" panose="02000506030000020004" pitchFamily="50" charset="0"/>
              </a:rPr>
              <a:t>vulnerable to a cyber attack.</a:t>
            </a:r>
          </a:p>
          <a:p>
            <a:endParaRPr lang="en-US" dirty="0">
              <a:solidFill>
                <a:srgbClr val="FF0000"/>
              </a:solidFill>
              <a:latin typeface="Proxima Nova Rg" panose="02000506030000020004" pitchFamily="50" charset="0"/>
            </a:endParaRPr>
          </a:p>
        </p:txBody>
      </p:sp>
      <p:pic>
        <p:nvPicPr>
          <p:cNvPr id="2" name="Picture 1" descr="Fig 3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1664" y="1676400"/>
            <a:ext cx="7484543" cy="1623669"/>
          </a:xfrm>
          <a:prstGeom prst="rect">
            <a:avLst/>
          </a:prstGeom>
        </p:spPr>
      </p:pic>
      <p:pic>
        <p:nvPicPr>
          <p:cNvPr id="4" name="Picture 3" descr="Fig 3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664" y="4495800"/>
            <a:ext cx="7560744" cy="1748147"/>
          </a:xfrm>
          <a:prstGeom prst="rect">
            <a:avLst/>
          </a:prstGeom>
        </p:spPr>
      </p:pic>
    </p:spTree>
    <p:extLst>
      <p:ext uri="{BB962C8B-B14F-4D97-AF65-F5344CB8AC3E}">
        <p14:creationId xmlns:p14="http://schemas.microsoft.com/office/powerpoint/2010/main" val="257864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Pj03959620000[1]"/>
          <p:cNvPicPr>
            <a:picLocks noChangeAspect="1" noChangeArrowheads="1"/>
          </p:cNvPicPr>
          <p:nvPr/>
        </p:nvPicPr>
        <p:blipFill>
          <a:blip r:embed="rId4" cstate="email"/>
          <a:srcRect/>
          <a:stretch>
            <a:fillRect/>
          </a:stretch>
        </p:blipFill>
        <p:spPr bwMode="auto">
          <a:xfrm>
            <a:off x="5638800" y="1371600"/>
            <a:ext cx="5486400" cy="4500563"/>
          </a:xfrm>
          <a:prstGeom prst="rect">
            <a:avLst/>
          </a:prstGeom>
          <a:noFill/>
          <a:ln w="9525">
            <a:noFill/>
            <a:miter lim="800000"/>
            <a:headEnd/>
            <a:tailEnd/>
          </a:ln>
        </p:spPr>
      </p:pic>
      <p:sp>
        <p:nvSpPr>
          <p:cNvPr id="693252" name="Rectangle 4"/>
          <p:cNvSpPr>
            <a:spLocks noChangeArrowheads="1"/>
          </p:cNvSpPr>
          <p:nvPr/>
        </p:nvSpPr>
        <p:spPr bwMode="auto">
          <a:xfrm>
            <a:off x="1219200" y="1066800"/>
            <a:ext cx="5105399" cy="297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10000"/>
              </a:lnSpc>
              <a:spcBef>
                <a:spcPct val="40000"/>
              </a:spcBef>
              <a:tabLst>
                <a:tab pos="1377950" algn="l"/>
              </a:tabLst>
              <a:defRPr/>
            </a:pPr>
            <a:r>
              <a:rPr lang="en-US" sz="2400" dirty="0">
                <a:latin typeface="Arial" charset="0"/>
                <a:ea typeface="ＭＳ Ｐゴシック" charset="-128"/>
                <a:cs typeface="Arial" pitchFamily="34" charset="0"/>
              </a:rPr>
              <a:t>“The world is becoming turbulent faster than most companies are becoming resilient…</a:t>
            </a:r>
          </a:p>
          <a:p>
            <a:pPr>
              <a:lnSpc>
                <a:spcPct val="110000"/>
              </a:lnSpc>
              <a:spcBef>
                <a:spcPct val="40000"/>
              </a:spcBef>
              <a:tabLst>
                <a:tab pos="1377950" algn="l"/>
              </a:tabLst>
              <a:defRPr/>
            </a:pPr>
            <a:r>
              <a:rPr lang="en-US" sz="2400" dirty="0">
                <a:latin typeface="Arial" charset="0"/>
                <a:ea typeface="ＭＳ Ｐゴシック" charset="-128"/>
                <a:cs typeface="Arial" pitchFamily="34" charset="0"/>
              </a:rPr>
              <a:t>Few companies seem prepared for a world that is all punctuation and no equilibrium” </a:t>
            </a:r>
          </a:p>
          <a:p>
            <a:pPr algn="r">
              <a:lnSpc>
                <a:spcPct val="110000"/>
              </a:lnSpc>
              <a:spcBef>
                <a:spcPts val="600"/>
              </a:spcBef>
              <a:tabLst>
                <a:tab pos="1377950" algn="l"/>
              </a:tabLst>
              <a:defRPr/>
            </a:pPr>
            <a:r>
              <a:rPr lang="en-US" sz="2000" i="1" dirty="0">
                <a:latin typeface="Arial" charset="0"/>
                <a:ea typeface="ＭＳ Ｐゴシック" charset="-128"/>
                <a:cs typeface="Arial" pitchFamily="34" charset="0"/>
              </a:rPr>
              <a:t>Gary Hamel	</a:t>
            </a:r>
          </a:p>
        </p:txBody>
      </p:sp>
      <p:sp>
        <p:nvSpPr>
          <p:cNvPr id="5" name="Rectangle 4"/>
          <p:cNvSpPr>
            <a:spLocks noChangeArrowheads="1"/>
          </p:cNvSpPr>
          <p:nvPr/>
        </p:nvSpPr>
        <p:spPr bwMode="auto">
          <a:xfrm>
            <a:off x="1066801" y="4876800"/>
            <a:ext cx="8847695" cy="1219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lnSpc>
                <a:spcPct val="110000"/>
              </a:lnSpc>
              <a:spcBef>
                <a:spcPct val="40000"/>
              </a:spcBef>
              <a:tabLst>
                <a:tab pos="1377950" algn="l"/>
              </a:tabLst>
              <a:defRPr/>
            </a:pPr>
            <a:r>
              <a:rPr lang="en-US" sz="2800" b="1" dirty="0">
                <a:latin typeface="Arial" charset="0"/>
                <a:ea typeface="ＭＳ Ｐゴシック" charset="-128"/>
                <a:cs typeface="Arial" pitchFamily="34" charset="0"/>
              </a:rPr>
              <a:t>Resilience</a:t>
            </a:r>
            <a:r>
              <a:rPr lang="en-US" sz="2800" dirty="0">
                <a:latin typeface="Arial" charset="0"/>
                <a:ea typeface="ＭＳ Ｐゴシック" charset="-128"/>
                <a:cs typeface="Arial" pitchFamily="34" charset="0"/>
              </a:rPr>
              <a:t> is the capacity to survive, adapt, and flourish in the face of turbulent change and uncertainty</a:t>
            </a:r>
            <a:endParaRPr lang="en-US" sz="2400" i="1" dirty="0">
              <a:latin typeface="Arial" charset="0"/>
              <a:ea typeface="ＭＳ Ｐゴシック" charset="-128"/>
              <a:cs typeface="Arial" pitchFamily="34" charset="0"/>
            </a:endParaRPr>
          </a:p>
        </p:txBody>
      </p:sp>
      <p:sp>
        <p:nvSpPr>
          <p:cNvPr id="2" name="Title 1"/>
          <p:cNvSpPr>
            <a:spLocks noGrp="1"/>
          </p:cNvSpPr>
          <p:nvPr>
            <p:ph type="title"/>
          </p:nvPr>
        </p:nvSpPr>
        <p:spPr>
          <a:xfrm>
            <a:off x="304800" y="228600"/>
            <a:ext cx="7503160" cy="742315"/>
          </a:xfrm>
        </p:spPr>
        <p:txBody>
          <a:bodyPr>
            <a:normAutofit/>
          </a:bodyPr>
          <a:lstStyle/>
          <a:p>
            <a:r>
              <a:rPr lang="en-US" sz="4000" dirty="0"/>
              <a:t>Warning: Turbulence Ahead</a:t>
            </a:r>
          </a:p>
        </p:txBody>
      </p:sp>
    </p:spTree>
    <p:custDataLst>
      <p:tags r:id="rId1"/>
    </p:custDataLst>
    <p:extLst>
      <p:ext uri="{BB962C8B-B14F-4D97-AF65-F5344CB8AC3E}">
        <p14:creationId xmlns:p14="http://schemas.microsoft.com/office/powerpoint/2010/main" val="293442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18C2743-9E9A-1B46-989F-E868F0F10DD3}" vid="{6A263D01-D2E0-9743-B662-4F7E630DD77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18C2743-9E9A-1B46-989F-E868F0F10DD3}" vid="{E9E3A6DD-B539-7440-BAE7-3346C604CF3E}"/>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18C2743-9E9A-1B46-989F-E868F0F10DD3}" vid="{E9E3A6DD-B539-7440-BAE7-3346C604CF3E}"/>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FCOB PowerPoint Template</Template>
  <TotalTime>19951</TotalTime>
  <Words>1424</Words>
  <Application>Microsoft Macintosh PowerPoint</Application>
  <PresentationFormat>Widescreen</PresentationFormat>
  <Paragraphs>208</Paragraphs>
  <Slides>29</Slides>
  <Notes>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29</vt:i4>
      </vt:variant>
    </vt:vector>
  </HeadingPairs>
  <TitlesOfParts>
    <vt:vector size="44" baseType="lpstr">
      <vt:lpstr>ＭＳ Ｐゴシック</vt:lpstr>
      <vt:lpstr>Arial</vt:lpstr>
      <vt:lpstr>Calibri</vt:lpstr>
      <vt:lpstr>Calibri Light</vt:lpstr>
      <vt:lpstr>Cambria</vt:lpstr>
      <vt:lpstr>Courier New</vt:lpstr>
      <vt:lpstr>Georgia</vt:lpstr>
      <vt:lpstr>Proxima Nova</vt:lpstr>
      <vt:lpstr>Proxima Nova Rg</vt:lpstr>
      <vt:lpstr>Tahoma</vt:lpstr>
      <vt:lpstr>Wingdings</vt:lpstr>
      <vt:lpstr>Title Slides</vt:lpstr>
      <vt:lpstr>Custom Design</vt:lpstr>
      <vt:lpstr>1_Custom Design</vt:lpstr>
      <vt:lpstr>2_Custom Design</vt:lpstr>
      <vt:lpstr>PowerPoint Presentation</vt:lpstr>
      <vt:lpstr>PowerPoint Presentation</vt:lpstr>
      <vt:lpstr>PowerPoint Presentation</vt:lpstr>
      <vt:lpstr>2018 ANNUAL SURVEY | WHAT ARE WE LEARNING? </vt:lpstr>
      <vt:lpstr>2018 ANNUAL SURVEY | RISK MANAGEMENT EFFORTS</vt:lpstr>
      <vt:lpstr>DIGTIAL RISK/DATA ANALYTICS</vt:lpstr>
      <vt:lpstr>2019 ANNUAL SURVEY |  Human Resources View of Risk Management</vt:lpstr>
      <vt:lpstr>DIGTIAL RISK/DATA ANALYTICS</vt:lpstr>
      <vt:lpstr>Warning: Turbulence Ahead</vt:lpstr>
      <vt:lpstr>How can companies prepare for and adapt to unexpected  waves of change?</vt:lpstr>
      <vt:lpstr>Black Swan Theory</vt:lpstr>
      <vt:lpstr>Black Swans are Multiplying</vt:lpstr>
      <vt:lpstr>Billion Dollar Events by Type</vt:lpstr>
      <vt:lpstr>2018 Billion $ Weather and Climate Disasters</vt:lpstr>
      <vt:lpstr>A Rising Tide…….</vt:lpstr>
      <vt:lpstr>Top Supply Chain Risk Trends 2019 </vt:lpstr>
      <vt:lpstr>What Worries Supply Chain Executives?</vt:lpstr>
      <vt:lpstr>Disruption    How do we Mitigate?</vt:lpstr>
      <vt:lpstr> Supply Chain BCM 10 Steps –  Aligned to BS25999</vt:lpstr>
      <vt:lpstr>Vulnerability Factors</vt:lpstr>
      <vt:lpstr>Capability Factors</vt:lpstr>
      <vt:lpstr>Impact of Supply Chain Disruptions</vt:lpstr>
      <vt:lpstr>Limitations of Risk Management</vt:lpstr>
      <vt:lpstr>Toyota and the Fukushima Disaster (2011)</vt:lpstr>
      <vt:lpstr>Toyota’s Response</vt:lpstr>
      <vt:lpstr>Ex</vt:lpstr>
      <vt:lpstr>Tools to Assess Risk and Build Resilience</vt:lpstr>
      <vt:lpstr>PowerPoint Presentation</vt:lpstr>
      <vt:lpstr>PowerPoint Presentation</vt:lpstr>
    </vt:vector>
  </TitlesOfParts>
  <Company>CSCMP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Traci Wooldridge</dc:creator>
  <cp:lastModifiedBy>Microsoft Office User</cp:lastModifiedBy>
  <cp:revision>172</cp:revision>
  <cp:lastPrinted>2019-10-23T20:34:37Z</cp:lastPrinted>
  <dcterms:created xsi:type="dcterms:W3CDTF">2016-11-08T12:58:54Z</dcterms:created>
  <dcterms:modified xsi:type="dcterms:W3CDTF">2019-11-19T19:57:56Z</dcterms:modified>
</cp:coreProperties>
</file>