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3" r:id="rId2"/>
    <p:sldId id="405" r:id="rId3"/>
    <p:sldId id="390" r:id="rId4"/>
    <p:sldId id="391" r:id="rId5"/>
    <p:sldId id="394" r:id="rId6"/>
    <p:sldId id="397" r:id="rId7"/>
    <p:sldId id="398" r:id="rId8"/>
    <p:sldId id="393" r:id="rId9"/>
    <p:sldId id="396" r:id="rId10"/>
    <p:sldId id="257" r:id="rId11"/>
    <p:sldId id="402" r:id="rId12"/>
    <p:sldId id="4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2CBB-C638-49AD-A4CB-50D79110D11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0AF60-FDB7-4617-8A8C-2D059A2D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9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7980A-65B7-4EC8-92D3-F98E0D778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B71B2A-D30A-4213-ABC2-D5B65EF14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C72839-24AE-4948-AF46-33E2A934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E65CBB-F1A2-487D-85F9-EA551184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1FB28-4E44-4920-9EA1-DF853E6E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3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44F55-F456-4972-A476-D32ACA87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ED4E9C-C77E-4F8A-AD73-5DFEDEAC9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AD1076-81CF-4DD0-879C-7AA5C968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09E522-0C5A-4029-9739-C07AFCC8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2B30F6-CA26-422C-8879-8D90C5BB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8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55421B-0A1C-4993-BD24-1DE3A65F9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D6FA22-63EF-4FA5-A657-739C9E770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5E4E37-DAC3-44B4-A890-F754E0FD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77BBCD-128A-4155-822D-E7F434CC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D4A9FB-E6D7-4884-90FF-B2F0174A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239184" y="5952327"/>
            <a:ext cx="11712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11160000" y="6225003"/>
            <a:ext cx="483816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552453" y="1249200"/>
            <a:ext cx="11087100" cy="475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 userDrawn="1"/>
        </p:nvCxnSpPr>
        <p:spPr bwMode="gray">
          <a:xfrm>
            <a:off x="552000" y="1015200"/>
            <a:ext cx="11088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552000" y="6278378"/>
            <a:ext cx="168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11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7C714-AA7E-42E2-A027-89F54A1C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0A348F-AC9E-4D8F-9E48-236A9B08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FE6B30-DD59-4157-A957-03282281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AE667E-DAB8-4752-A376-6189463E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8C7FB5-6B3B-46E2-835C-5357F7DB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C427B-F057-48AE-ADF0-C0F9080E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4B839-9652-4B98-B9C0-B7F86222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B649D7-326F-46D1-AF2B-B8BC9EE8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36AD3-DE6D-4584-BD84-6924F1CE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66BED-DE45-40A0-A79A-D0F8DDBF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E2893-19DA-484E-B30D-F0DC03EC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1B2E6-4B21-4BAA-898E-2F2739E7A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EA1C6D-188A-4FA2-B768-4B6A7BEB9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A45690-328D-4EFA-8EB0-331AF960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10A63E-0C30-406E-B65D-87B29876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9FCC4D-BD92-4E1B-9C3D-A71B5F8F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8C85E0-B031-4285-A4B5-0E220F84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B1B91E-8EC0-400A-9502-D409277E8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107097-96B4-499C-B15C-D112EA27D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A92B82-E394-4D72-AFD5-E75EE20D4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53A33B-4219-479E-A73F-C7C387669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0B1065-284D-422C-A1CC-C2B8FC03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F1D734-5AFD-4235-AFA0-9DDA3BC5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E69459-54CF-4B18-B93A-0A2D6D6A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9C2E0-A89E-4D14-B6FC-2729E565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DAA36C-A14F-43C0-9C96-6F1D9C7F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71B69B-E7A9-4287-80D4-4C54D37F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05147B-D14C-49DE-BD5E-CCF71C15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7AFAE3-287E-4A28-8A3F-B32A7661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60B192-511B-4260-90F0-07547329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522214-B967-4A27-8FD3-01FB3D5C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6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2A01A9-8BC7-47AD-82CA-3D9C4E5C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EB0DBC-56BE-4DEA-93DC-B8F65B8C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322789-5AFC-49AE-921A-9BA9E01D9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D340D3-956D-4509-825D-424EBD9A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5F2D-9095-4349-8418-195D2D18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AF60FD-B9B7-43D1-8073-B5C680C5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C3127-86A0-4025-A6CF-2952C8E9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428BB8-217D-447D-BD7C-1BB43A1E9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BB85D4-F64B-46D7-BF35-E53F9F182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B1D9F2-80AF-471B-AC9A-D1C7F079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5BE550-3006-4CCF-98E3-0DA9841F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CDCF20-0273-4898-BB17-97BC1B3E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5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1592E48-85C0-4E70-9AD3-A8EBCA92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0DA754-9D3C-4687-8B62-DE48000C0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A39C23-1CC7-46A9-A0FD-FF68E5D41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4E3A-1C14-4498-8540-8D9E73EA531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47CDB8-13EE-48DF-A97C-4CD879431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4F44B3-DF34-4C35-9963-77E765C49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6E7B-558E-42D9-831E-EDF47EA0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im.McQuade@exe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brian@industrialworkforceadviso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80999E-BBD8-48D3-8157-649E43EF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267" y="774738"/>
            <a:ext cx="5267326" cy="1364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2F9245-09AF-4640-9493-E4B7BB693DB5}"/>
              </a:ext>
            </a:extLst>
          </p:cNvPr>
          <p:cNvSpPr txBox="1"/>
          <p:nvPr/>
        </p:nvSpPr>
        <p:spPr>
          <a:xfrm>
            <a:off x="876300" y="5174338"/>
            <a:ext cx="333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 McQuade</a:t>
            </a:r>
          </a:p>
          <a:p>
            <a:r>
              <a:rPr lang="en-US" dirty="0"/>
              <a:t>Senior Director Human Resources</a:t>
            </a:r>
          </a:p>
          <a:p>
            <a:r>
              <a:rPr lang="en-US" dirty="0"/>
              <a:t>DHL Supply Chain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0C9834-B891-4E7D-A980-E5254BE06B8C}"/>
              </a:ext>
            </a:extLst>
          </p:cNvPr>
          <p:cNvSpPr txBox="1"/>
          <p:nvPr/>
        </p:nvSpPr>
        <p:spPr>
          <a:xfrm>
            <a:off x="8515593" y="5110282"/>
            <a:ext cx="2942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Brian Devine</a:t>
            </a:r>
          </a:p>
          <a:p>
            <a:r>
              <a:rPr lang="en-US" dirty="0"/>
              <a:t>Managing Partner</a:t>
            </a:r>
          </a:p>
          <a:p>
            <a:r>
              <a:rPr lang="en-US" dirty="0"/>
              <a:t>Industrial Workforce Advisors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9456C37-E517-43EE-A878-8C9D39B7360A}"/>
              </a:ext>
            </a:extLst>
          </p:cNvPr>
          <p:cNvGrpSpPr/>
          <p:nvPr/>
        </p:nvGrpSpPr>
        <p:grpSpPr>
          <a:xfrm>
            <a:off x="3248267" y="2440125"/>
            <a:ext cx="6124333" cy="2644379"/>
            <a:chOff x="3248267" y="2440125"/>
            <a:chExt cx="6124333" cy="26443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F5C8637-6619-4726-AE03-42BFA0DE8757}"/>
                </a:ext>
              </a:extLst>
            </p:cNvPr>
            <p:cNvSpPr/>
            <p:nvPr/>
          </p:nvSpPr>
          <p:spPr>
            <a:xfrm>
              <a:off x="3248267" y="2440125"/>
              <a:ext cx="5943600" cy="2188876"/>
            </a:xfrm>
            <a:prstGeom prst="rect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D8EE089-DE22-4D8A-AF45-03D8FAB80D41}"/>
                </a:ext>
              </a:extLst>
            </p:cNvPr>
            <p:cNvSpPr txBox="1"/>
            <p:nvPr/>
          </p:nvSpPr>
          <p:spPr>
            <a:xfrm>
              <a:off x="3276600" y="2529959"/>
              <a:ext cx="60960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The New Normal of SCM Talent Management and Labor Issues</a:t>
              </a:r>
            </a:p>
            <a:p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86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825" y="306444"/>
            <a:ext cx="11327999" cy="658600"/>
          </a:xfrm>
        </p:spPr>
        <p:txBody>
          <a:bodyPr>
            <a:normAutofit fontScale="90000"/>
          </a:bodyPr>
          <a:lstStyle/>
          <a:p>
            <a:r>
              <a:rPr lang="en-US" dirty="0"/>
              <a:t>Talent Management Focus Areas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3824" y="1586204"/>
            <a:ext cx="11327999" cy="43294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Greater frequency of career/development conversations, especially with entry level/front line supervisory roles.</a:t>
            </a:r>
          </a:p>
          <a:p>
            <a:pPr marL="628650" lvl="1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Sometimes reinforcing patience/understanding the right career moves.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Relocation for roles is becoming less desirable.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Increase focus on succession planning and talent reviews.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Rapid development of managerial and operational skills.</a:t>
            </a:r>
          </a:p>
          <a:p>
            <a:pPr marL="628650" lvl="1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Roles are becoming available frequently – more stretch/growth assignments.</a:t>
            </a:r>
          </a:p>
          <a:p>
            <a:pPr marL="628650" lvl="1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High competition for talent with supply chain.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Trust but verify organizational tools/process are being effectively utilized and contain quality content/feedback.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en-US" sz="1600" dirty="0"/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en-US" sz="1600" dirty="0"/>
          </a:p>
          <a:p>
            <a:pPr marL="628650" lvl="1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 algn="l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F5918C-DD15-46D2-8B18-29E8878E9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5915608"/>
            <a:ext cx="119253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6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7AA18A-F68F-4A84-9C8C-49CF95033E11}"/>
              </a:ext>
            </a:extLst>
          </p:cNvPr>
          <p:cNvSpPr/>
          <p:nvPr/>
        </p:nvSpPr>
        <p:spPr>
          <a:xfrm>
            <a:off x="0" y="6339839"/>
            <a:ext cx="12192000" cy="5099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Industrial </a:t>
            </a:r>
            <a:r>
              <a:rPr lang="en-US" sz="2000" b="1" dirty="0">
                <a:solidFill>
                  <a:schemeClr val="accent4"/>
                </a:solidFill>
              </a:rPr>
              <a:t>Workforce</a:t>
            </a:r>
            <a:r>
              <a:rPr lang="en-US" sz="2000" b="1" dirty="0"/>
              <a:t> Advisors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140243A-92A7-462B-9814-ABD07DE3C67A}"/>
              </a:ext>
            </a:extLst>
          </p:cNvPr>
          <p:cNvCxnSpPr/>
          <p:nvPr/>
        </p:nvCxnSpPr>
        <p:spPr>
          <a:xfrm>
            <a:off x="1753870" y="929501"/>
            <a:ext cx="8839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A14DA-9A93-4E2D-9735-D5951CA2EF3C}"/>
              </a:ext>
            </a:extLst>
          </p:cNvPr>
          <p:cNvSpPr txBox="1"/>
          <p:nvPr/>
        </p:nvSpPr>
        <p:spPr>
          <a:xfrm>
            <a:off x="2522086" y="151161"/>
            <a:ext cx="7302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 For Employers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844CFF-0FC7-4DDB-A3A1-41DF7059ADB1}"/>
              </a:ext>
            </a:extLst>
          </p:cNvPr>
          <p:cNvSpPr/>
          <p:nvPr/>
        </p:nvSpPr>
        <p:spPr>
          <a:xfrm>
            <a:off x="1753870" y="1343025"/>
            <a:ext cx="7256780" cy="42100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Embrace the facts: Workforce has changed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Employees are driving market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Pay rates must be competitive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Provide some flexibility in schedule / 4 hour shifts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Eliminate mandatory overtime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Review attendance policies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Improve on-boarding experience for new employees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Treat workers with empathy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80999E-BBD8-48D3-8157-649E43EF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267" y="327063"/>
            <a:ext cx="5267326" cy="1364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2F9245-09AF-4640-9493-E4B7BB693DB5}"/>
              </a:ext>
            </a:extLst>
          </p:cNvPr>
          <p:cNvSpPr txBox="1"/>
          <p:nvPr/>
        </p:nvSpPr>
        <p:spPr>
          <a:xfrm>
            <a:off x="783896" y="5355313"/>
            <a:ext cx="25474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 McQuade</a:t>
            </a:r>
          </a:p>
          <a:p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tim.mcquade@dhl.com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PH: 717.901.1188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0C9834-B891-4E7D-A980-E5254BE06B8C}"/>
              </a:ext>
            </a:extLst>
          </p:cNvPr>
          <p:cNvSpPr txBox="1"/>
          <p:nvPr/>
        </p:nvSpPr>
        <p:spPr>
          <a:xfrm>
            <a:off x="7565405" y="5350670"/>
            <a:ext cx="3931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Brian Devine</a:t>
            </a:r>
          </a:p>
          <a:p>
            <a:r>
              <a:rPr lang="en-US" dirty="0">
                <a:hlinkClick r:id="rId4"/>
              </a:rPr>
              <a:t>brian@industrialworkforceadvisors.com</a:t>
            </a:r>
            <a:endParaRPr lang="en-US" dirty="0"/>
          </a:p>
          <a:p>
            <a:r>
              <a:rPr lang="en-US" dirty="0"/>
              <a:t>PH: 803-429-8858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9456C37-E517-43EE-A878-8C9D39B7360A}"/>
              </a:ext>
            </a:extLst>
          </p:cNvPr>
          <p:cNvGrpSpPr/>
          <p:nvPr/>
        </p:nvGrpSpPr>
        <p:grpSpPr>
          <a:xfrm>
            <a:off x="3462337" y="1950930"/>
            <a:ext cx="5267326" cy="2535345"/>
            <a:chOff x="3172067" y="2440125"/>
            <a:chExt cx="6096000" cy="26458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F5C8637-6619-4726-AE03-42BFA0DE8757}"/>
                </a:ext>
              </a:extLst>
            </p:cNvPr>
            <p:cNvSpPr/>
            <p:nvPr/>
          </p:nvSpPr>
          <p:spPr>
            <a:xfrm>
              <a:off x="3248267" y="2440125"/>
              <a:ext cx="5943600" cy="2188876"/>
            </a:xfrm>
            <a:prstGeom prst="rect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D8EE089-DE22-4D8A-AF45-03D8FAB80D41}"/>
                </a:ext>
              </a:extLst>
            </p:cNvPr>
            <p:cNvSpPr txBox="1"/>
            <p:nvPr/>
          </p:nvSpPr>
          <p:spPr>
            <a:xfrm>
              <a:off x="3172067" y="2531474"/>
              <a:ext cx="60960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Questions</a:t>
              </a: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And</a:t>
              </a: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Answers</a:t>
              </a:r>
            </a:p>
            <a:p>
              <a:endParaRPr lang="en-US" sz="4000" b="1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925158-03D2-430C-8267-EB42A1CA1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542" y="4802533"/>
            <a:ext cx="2228850" cy="548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510631-D8CD-44EE-8724-5AA3C6E6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8067" y="4644449"/>
            <a:ext cx="1990725" cy="9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3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80999E-BBD8-48D3-8157-649E43EF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823" y="5738515"/>
            <a:ext cx="3462906" cy="8970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775D333-C319-40F4-977E-20DAB35D467C}"/>
              </a:ext>
            </a:extLst>
          </p:cNvPr>
          <p:cNvCxnSpPr/>
          <p:nvPr/>
        </p:nvCxnSpPr>
        <p:spPr>
          <a:xfrm>
            <a:off x="1753870" y="929501"/>
            <a:ext cx="8839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39F5406-ED52-4E65-B05D-3DD9C44989C1}"/>
              </a:ext>
            </a:extLst>
          </p:cNvPr>
          <p:cNvSpPr txBox="1"/>
          <p:nvPr/>
        </p:nvSpPr>
        <p:spPr>
          <a:xfrm>
            <a:off x="5019040" y="68909"/>
            <a:ext cx="1796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2FF1F5-9822-49AC-BCA0-C9C0E254FAC2}"/>
              </a:ext>
            </a:extLst>
          </p:cNvPr>
          <p:cNvSpPr txBox="1"/>
          <p:nvPr/>
        </p:nvSpPr>
        <p:spPr>
          <a:xfrm>
            <a:off x="1304925" y="1082208"/>
            <a:ext cx="5739841" cy="5196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Review national labor stats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Changes in workforce demographics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Demand for supply chain labor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Hourly pay rate tracking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Talent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Exempt employees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Recommendations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563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F80D76-CACA-4D4E-9CDA-A278DFA45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103100"/>
            <a:ext cx="7748367" cy="50945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7AA18A-F68F-4A84-9C8C-49CF95033E11}"/>
              </a:ext>
            </a:extLst>
          </p:cNvPr>
          <p:cNvSpPr/>
          <p:nvPr/>
        </p:nvSpPr>
        <p:spPr>
          <a:xfrm>
            <a:off x="0" y="6339839"/>
            <a:ext cx="12192000" cy="5099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Industrial </a:t>
            </a:r>
            <a:r>
              <a:rPr lang="en-US" sz="2000" b="1" dirty="0">
                <a:solidFill>
                  <a:schemeClr val="accent4"/>
                </a:solidFill>
              </a:rPr>
              <a:t>Workforce</a:t>
            </a:r>
            <a:r>
              <a:rPr lang="en-US" sz="2000" b="1" dirty="0"/>
              <a:t> Advisors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140243A-92A7-462B-9814-ABD07DE3C67A}"/>
              </a:ext>
            </a:extLst>
          </p:cNvPr>
          <p:cNvCxnSpPr/>
          <p:nvPr/>
        </p:nvCxnSpPr>
        <p:spPr>
          <a:xfrm>
            <a:off x="1753870" y="929501"/>
            <a:ext cx="8839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A14DA-9A93-4E2D-9735-D5951CA2EF3C}"/>
              </a:ext>
            </a:extLst>
          </p:cNvPr>
          <p:cNvSpPr txBox="1"/>
          <p:nvPr/>
        </p:nvSpPr>
        <p:spPr>
          <a:xfrm>
            <a:off x="3732954" y="86373"/>
            <a:ext cx="4302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Stats - BLS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DFB702-3FA9-4395-ACE7-E2D948AC5CC5}"/>
              </a:ext>
            </a:extLst>
          </p:cNvPr>
          <p:cNvSpPr txBox="1"/>
          <p:nvPr/>
        </p:nvSpPr>
        <p:spPr>
          <a:xfrm>
            <a:off x="6227302" y="2797008"/>
            <a:ext cx="759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Feb 2020</a:t>
            </a:r>
          </a:p>
          <a:p>
            <a:pPr algn="ctr"/>
            <a:r>
              <a:rPr lang="en-US" sz="1200" dirty="0"/>
              <a:t>152.5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249A8F-487E-43BF-8B52-45F582FFF2F6}"/>
              </a:ext>
            </a:extLst>
          </p:cNvPr>
          <p:cNvSpPr txBox="1"/>
          <p:nvPr/>
        </p:nvSpPr>
        <p:spPr>
          <a:xfrm>
            <a:off x="3105150" y="5606699"/>
            <a:ext cx="759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Feb 2010</a:t>
            </a:r>
          </a:p>
          <a:p>
            <a:pPr algn="ctr"/>
            <a:r>
              <a:rPr lang="en-US" sz="1200" dirty="0"/>
              <a:t>129.7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F9555D-8A5B-4228-BDD8-35BF29C23BDF}"/>
              </a:ext>
            </a:extLst>
          </p:cNvPr>
          <p:cNvSpPr txBox="1"/>
          <p:nvPr/>
        </p:nvSpPr>
        <p:spPr>
          <a:xfrm>
            <a:off x="1889862" y="4280515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Dec 2007</a:t>
            </a:r>
          </a:p>
          <a:p>
            <a:pPr algn="ctr"/>
            <a:r>
              <a:rPr lang="en-US" sz="1200" dirty="0"/>
              <a:t>138.4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D419FA-8116-4D1A-97A5-96B708ADC98A}"/>
              </a:ext>
            </a:extLst>
          </p:cNvPr>
          <p:cNvSpPr txBox="1"/>
          <p:nvPr/>
        </p:nvSpPr>
        <p:spPr>
          <a:xfrm>
            <a:off x="6977901" y="5536576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Apr 2020</a:t>
            </a:r>
          </a:p>
          <a:p>
            <a:pPr algn="ctr"/>
            <a:r>
              <a:rPr lang="en-US" sz="1200" dirty="0"/>
              <a:t>130.2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AF96D9-95A6-46C4-BC1F-3F7FBA499A31}"/>
              </a:ext>
            </a:extLst>
          </p:cNvPr>
          <p:cNvSpPr txBox="1"/>
          <p:nvPr/>
        </p:nvSpPr>
        <p:spPr>
          <a:xfrm>
            <a:off x="7447440" y="3080669"/>
            <a:ext cx="759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Feb 2022</a:t>
            </a:r>
          </a:p>
          <a:p>
            <a:pPr algn="ctr"/>
            <a:r>
              <a:rPr lang="en-US" sz="1200" dirty="0"/>
              <a:t>150.4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11038B5-EB66-4132-B691-792571918BE6}"/>
              </a:ext>
            </a:extLst>
          </p:cNvPr>
          <p:cNvSpPr/>
          <p:nvPr/>
        </p:nvSpPr>
        <p:spPr>
          <a:xfrm>
            <a:off x="8408476" y="1337993"/>
            <a:ext cx="3212024" cy="4717395"/>
          </a:xfrm>
          <a:prstGeom prst="rect">
            <a:avLst/>
          </a:prstGeom>
          <a:noFill/>
          <a:ln w="317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National Unemployment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Feb 2022 = 3.8% </a:t>
            </a:r>
          </a:p>
          <a:p>
            <a:pPr lvl="2"/>
            <a:r>
              <a:rPr lang="en-US" sz="1600" b="1" dirty="0">
                <a:solidFill>
                  <a:schemeClr val="tx1"/>
                </a:solidFill>
              </a:rPr>
              <a:t>150.4 MM workers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Household survey &amp; Establishment survey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2.1 million fewer workers vs. Feb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11.3 million job openings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           (BLS - Last day of Jan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6.3 million people unemployed (Feb 2022)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D2ABEDDA-3552-46BC-8B8A-C5A48996F384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105150" y="4671482"/>
            <a:ext cx="1505377" cy="935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88EF877-0750-4993-BCD3-E5D77D586669}"/>
              </a:ext>
            </a:extLst>
          </p:cNvPr>
          <p:cNvCxnSpPr>
            <a:cxnSpLocks/>
          </p:cNvCxnSpPr>
          <p:nvPr/>
        </p:nvCxnSpPr>
        <p:spPr>
          <a:xfrm flipV="1">
            <a:off x="5249155" y="3258673"/>
            <a:ext cx="1905838" cy="103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C5F3BB-660C-4725-9B50-84D4FBCC1352}"/>
              </a:ext>
            </a:extLst>
          </p:cNvPr>
          <p:cNvSpPr txBox="1"/>
          <p:nvPr/>
        </p:nvSpPr>
        <p:spPr>
          <a:xfrm rot="19747839">
            <a:off x="4553393" y="4310659"/>
            <a:ext cx="80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+22.8M</a:t>
            </a:r>
          </a:p>
        </p:txBody>
      </p:sp>
    </p:spTree>
    <p:extLst>
      <p:ext uri="{BB962C8B-B14F-4D97-AF65-F5344CB8AC3E}">
        <p14:creationId xmlns:p14="http://schemas.microsoft.com/office/powerpoint/2010/main" val="349751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FBEA62-9A01-4175-AE80-F708CE5B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3" y="1055901"/>
            <a:ext cx="8497194" cy="50591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7AA18A-F68F-4A84-9C8C-49CF95033E11}"/>
              </a:ext>
            </a:extLst>
          </p:cNvPr>
          <p:cNvSpPr/>
          <p:nvPr/>
        </p:nvSpPr>
        <p:spPr>
          <a:xfrm>
            <a:off x="0" y="6339839"/>
            <a:ext cx="12192000" cy="5099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Industrial </a:t>
            </a:r>
            <a:r>
              <a:rPr lang="en-US" sz="2000" b="1" dirty="0">
                <a:solidFill>
                  <a:schemeClr val="accent4"/>
                </a:solidFill>
              </a:rPr>
              <a:t>Workforce</a:t>
            </a:r>
            <a:r>
              <a:rPr lang="en-US" sz="2000" b="1" dirty="0"/>
              <a:t> Advisors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140243A-92A7-462B-9814-ABD07DE3C67A}"/>
              </a:ext>
            </a:extLst>
          </p:cNvPr>
          <p:cNvCxnSpPr/>
          <p:nvPr/>
        </p:nvCxnSpPr>
        <p:spPr>
          <a:xfrm>
            <a:off x="1753870" y="929501"/>
            <a:ext cx="8839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A14DA-9A93-4E2D-9735-D5951CA2EF3C}"/>
              </a:ext>
            </a:extLst>
          </p:cNvPr>
          <p:cNvSpPr txBox="1"/>
          <p:nvPr/>
        </p:nvSpPr>
        <p:spPr>
          <a:xfrm>
            <a:off x="2103120" y="95216"/>
            <a:ext cx="878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Stats – Labor Participation Rate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DF4962-D30C-4918-8C4F-2761108F4710}"/>
              </a:ext>
            </a:extLst>
          </p:cNvPr>
          <p:cNvSpPr/>
          <p:nvPr/>
        </p:nvSpPr>
        <p:spPr>
          <a:xfrm>
            <a:off x="9019653" y="1484178"/>
            <a:ext cx="2780665" cy="4021376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Population 333 million / 262 million over 16 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Feb 2022 -  99.6 million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       Not in the labor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54 million over 65 YO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45 million people over 16 not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Gig-type workers increased by 12.9 million workers (Statista).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D05B1368-ACBB-4893-837D-7EB41F138A78}"/>
              </a:ext>
            </a:extLst>
          </p:cNvPr>
          <p:cNvSpPr/>
          <p:nvPr/>
        </p:nvSpPr>
        <p:spPr>
          <a:xfrm>
            <a:off x="7866944" y="4141723"/>
            <a:ext cx="700514" cy="509895"/>
          </a:xfrm>
          <a:prstGeom prst="wedgeRoundRectCallout">
            <a:avLst>
              <a:gd name="adj1" fmla="val 56593"/>
              <a:gd name="adj2" fmla="val 880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Feb ‘22</a:t>
            </a:r>
          </a:p>
          <a:p>
            <a:pPr algn="ctr"/>
            <a:r>
              <a:rPr lang="en-US" sz="1100" b="1" dirty="0"/>
              <a:t>62.3%</a:t>
            </a:r>
          </a:p>
        </p:txBody>
      </p:sp>
    </p:spTree>
    <p:extLst>
      <p:ext uri="{BB962C8B-B14F-4D97-AF65-F5344CB8AC3E}">
        <p14:creationId xmlns:p14="http://schemas.microsoft.com/office/powerpoint/2010/main" val="360386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7AA18A-F68F-4A84-9C8C-49CF95033E11}"/>
              </a:ext>
            </a:extLst>
          </p:cNvPr>
          <p:cNvSpPr/>
          <p:nvPr/>
        </p:nvSpPr>
        <p:spPr>
          <a:xfrm>
            <a:off x="0" y="6339839"/>
            <a:ext cx="12192000" cy="5099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Industrial </a:t>
            </a:r>
            <a:r>
              <a:rPr lang="en-US" sz="2000" b="1" dirty="0">
                <a:solidFill>
                  <a:schemeClr val="accent4"/>
                </a:solidFill>
              </a:rPr>
              <a:t>Workforce</a:t>
            </a:r>
            <a:r>
              <a:rPr lang="en-US" sz="2000" b="1" dirty="0"/>
              <a:t> Advisors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140243A-92A7-462B-9814-ABD07DE3C67A}"/>
              </a:ext>
            </a:extLst>
          </p:cNvPr>
          <p:cNvCxnSpPr/>
          <p:nvPr/>
        </p:nvCxnSpPr>
        <p:spPr>
          <a:xfrm>
            <a:off x="1753870" y="929501"/>
            <a:ext cx="8839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A14DA-9A93-4E2D-9735-D5951CA2EF3C}"/>
              </a:ext>
            </a:extLst>
          </p:cNvPr>
          <p:cNvSpPr txBox="1"/>
          <p:nvPr/>
        </p:nvSpPr>
        <p:spPr>
          <a:xfrm>
            <a:off x="3971290" y="135584"/>
            <a:ext cx="316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Stats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11038B5-EB66-4132-B691-792571918BE6}"/>
              </a:ext>
            </a:extLst>
          </p:cNvPr>
          <p:cNvSpPr/>
          <p:nvPr/>
        </p:nvSpPr>
        <p:spPr>
          <a:xfrm>
            <a:off x="8962719" y="1887674"/>
            <a:ext cx="2741601" cy="349399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b="1" dirty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12.9 million more “Independent Workers” in 2021 v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GIG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Pew Research Center = 16%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Reuters = 55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Forbes = 55MM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17640A-FB2A-44D2-B3B6-6E4CDC3F8B3D}"/>
              </a:ext>
            </a:extLst>
          </p:cNvPr>
          <p:cNvGrpSpPr/>
          <p:nvPr/>
        </p:nvGrpSpPr>
        <p:grpSpPr>
          <a:xfrm>
            <a:off x="576160" y="1101563"/>
            <a:ext cx="7529770" cy="5066215"/>
            <a:chOff x="750630" y="1194915"/>
            <a:chExt cx="7529770" cy="50662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F6B3FFE-D6B9-44F3-BFBB-D64F1B6E3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630" y="1194915"/>
              <a:ext cx="7395089" cy="506621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D634E81-FFA3-4373-986F-87DEF6BCD555}"/>
                </a:ext>
              </a:extLst>
            </p:cNvPr>
            <p:cNvSpPr/>
            <p:nvPr/>
          </p:nvSpPr>
          <p:spPr>
            <a:xfrm>
              <a:off x="750630" y="1194915"/>
              <a:ext cx="7529770" cy="506621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252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7AA18A-F68F-4A84-9C8C-49CF95033E11}"/>
              </a:ext>
            </a:extLst>
          </p:cNvPr>
          <p:cNvSpPr/>
          <p:nvPr/>
        </p:nvSpPr>
        <p:spPr>
          <a:xfrm>
            <a:off x="0" y="6339839"/>
            <a:ext cx="12192000" cy="5099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Industrial </a:t>
            </a:r>
            <a:r>
              <a:rPr lang="en-US" sz="2000" b="1" dirty="0">
                <a:solidFill>
                  <a:schemeClr val="accent4"/>
                </a:solidFill>
              </a:rPr>
              <a:t>Workforce</a:t>
            </a:r>
            <a:r>
              <a:rPr lang="en-US" sz="2000" b="1" dirty="0"/>
              <a:t> Advisors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140243A-92A7-462B-9814-ABD07DE3C67A}"/>
              </a:ext>
            </a:extLst>
          </p:cNvPr>
          <p:cNvCxnSpPr/>
          <p:nvPr/>
        </p:nvCxnSpPr>
        <p:spPr>
          <a:xfrm>
            <a:off x="1753870" y="929501"/>
            <a:ext cx="8839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A14DA-9A93-4E2D-9735-D5951CA2EF3C}"/>
              </a:ext>
            </a:extLst>
          </p:cNvPr>
          <p:cNvSpPr txBox="1"/>
          <p:nvPr/>
        </p:nvSpPr>
        <p:spPr>
          <a:xfrm>
            <a:off x="3311359" y="113061"/>
            <a:ext cx="5569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Workforce Demographics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96326F-7562-468E-9370-4A3E4A94E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4" y="1099697"/>
            <a:ext cx="7321931" cy="48528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15292D-A31A-4F38-821E-677236447DAB}"/>
              </a:ext>
            </a:extLst>
          </p:cNvPr>
          <p:cNvSpPr/>
          <p:nvPr/>
        </p:nvSpPr>
        <p:spPr>
          <a:xfrm>
            <a:off x="9179455" y="1530881"/>
            <a:ext cx="2291171" cy="431566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Baby boomers are retiring at a record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Millennials are the largest generation in the workforce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Change in the social contract between employer and employee in last 40 to 50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Millennials have a different perspective about work-life balance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7AA18A-F68F-4A84-9C8C-49CF95033E11}"/>
              </a:ext>
            </a:extLst>
          </p:cNvPr>
          <p:cNvSpPr/>
          <p:nvPr/>
        </p:nvSpPr>
        <p:spPr>
          <a:xfrm>
            <a:off x="0" y="6339839"/>
            <a:ext cx="12192000" cy="5099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Industrial </a:t>
            </a:r>
            <a:r>
              <a:rPr lang="en-US" sz="2000" b="1" dirty="0">
                <a:solidFill>
                  <a:schemeClr val="accent4"/>
                </a:solidFill>
              </a:rPr>
              <a:t>Workforce</a:t>
            </a:r>
            <a:r>
              <a:rPr lang="en-US" sz="2000" b="1" dirty="0"/>
              <a:t> Advisors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140243A-92A7-462B-9814-ABD07DE3C67A}"/>
              </a:ext>
            </a:extLst>
          </p:cNvPr>
          <p:cNvCxnSpPr/>
          <p:nvPr/>
        </p:nvCxnSpPr>
        <p:spPr>
          <a:xfrm>
            <a:off x="1753870" y="929501"/>
            <a:ext cx="8839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A14DA-9A93-4E2D-9735-D5951CA2EF3C}"/>
              </a:ext>
            </a:extLst>
          </p:cNvPr>
          <p:cNvSpPr txBox="1"/>
          <p:nvPr/>
        </p:nvSpPr>
        <p:spPr>
          <a:xfrm>
            <a:off x="3311359" y="113061"/>
            <a:ext cx="5569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Workforce Demographics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CAFB80-67D8-44F4-9DD6-5EA5555A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35" y="1281410"/>
            <a:ext cx="7675529" cy="470652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44118A80-D92A-4812-8433-E5E9731AC880}"/>
              </a:ext>
            </a:extLst>
          </p:cNvPr>
          <p:cNvSpPr/>
          <p:nvPr/>
        </p:nvSpPr>
        <p:spPr>
          <a:xfrm>
            <a:off x="3784854" y="4592955"/>
            <a:ext cx="3597747" cy="499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69E3C2-F2DD-4086-A9D0-750F1D50B1A1}"/>
              </a:ext>
            </a:extLst>
          </p:cNvPr>
          <p:cNvSpPr/>
          <p:nvPr/>
        </p:nvSpPr>
        <p:spPr>
          <a:xfrm>
            <a:off x="4052351" y="2112545"/>
            <a:ext cx="3148742" cy="240631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113E7F-668B-496A-B2F5-21247C0A8979}"/>
              </a:ext>
            </a:extLst>
          </p:cNvPr>
          <p:cNvSpPr/>
          <p:nvPr/>
        </p:nvSpPr>
        <p:spPr>
          <a:xfrm>
            <a:off x="3851529" y="1983106"/>
            <a:ext cx="3597747" cy="483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F69961A-3DCA-45D0-8D94-F98896147CE4}"/>
              </a:ext>
            </a:extLst>
          </p:cNvPr>
          <p:cNvSpPr/>
          <p:nvPr/>
        </p:nvSpPr>
        <p:spPr>
          <a:xfrm>
            <a:off x="755904" y="1990925"/>
            <a:ext cx="3597747" cy="483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0CFA56-F97D-41B0-8427-3A978C942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308" y="1461273"/>
            <a:ext cx="3576615" cy="181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AD7991C-DCA4-4CF3-99A5-FD76DF617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624" y="3803429"/>
            <a:ext cx="3467300" cy="1822862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30105FA1-2B20-44D6-94DA-91642072650A}"/>
              </a:ext>
            </a:extLst>
          </p:cNvPr>
          <p:cNvSpPr/>
          <p:nvPr/>
        </p:nvSpPr>
        <p:spPr>
          <a:xfrm>
            <a:off x="7534109" y="2112544"/>
            <a:ext cx="390691" cy="34640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7AA18A-F68F-4A84-9C8C-49CF95033E11}"/>
              </a:ext>
            </a:extLst>
          </p:cNvPr>
          <p:cNvSpPr/>
          <p:nvPr/>
        </p:nvSpPr>
        <p:spPr>
          <a:xfrm>
            <a:off x="0" y="6339839"/>
            <a:ext cx="12192000" cy="5099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Industrial </a:t>
            </a:r>
            <a:r>
              <a:rPr lang="en-US" sz="2000" b="1" dirty="0">
                <a:solidFill>
                  <a:schemeClr val="accent4"/>
                </a:solidFill>
              </a:rPr>
              <a:t>Workforce</a:t>
            </a:r>
            <a:r>
              <a:rPr lang="en-US" sz="2000" b="1" dirty="0"/>
              <a:t> Advisors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140243A-92A7-462B-9814-ABD07DE3C67A}"/>
              </a:ext>
            </a:extLst>
          </p:cNvPr>
          <p:cNvCxnSpPr/>
          <p:nvPr/>
        </p:nvCxnSpPr>
        <p:spPr>
          <a:xfrm>
            <a:off x="1753870" y="929501"/>
            <a:ext cx="8839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A14DA-9A93-4E2D-9735-D5951CA2EF3C}"/>
              </a:ext>
            </a:extLst>
          </p:cNvPr>
          <p:cNvSpPr txBox="1"/>
          <p:nvPr/>
        </p:nvSpPr>
        <p:spPr>
          <a:xfrm>
            <a:off x="1875790" y="82691"/>
            <a:ext cx="7911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Postings – Warehouse - National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06544E-2A92-407C-BDD5-2A31CDA6E948}"/>
              </a:ext>
            </a:extLst>
          </p:cNvPr>
          <p:cNvSpPr/>
          <p:nvPr/>
        </p:nvSpPr>
        <p:spPr>
          <a:xfrm>
            <a:off x="8877499" y="1276923"/>
            <a:ext cx="2809875" cy="4717395"/>
          </a:xfrm>
          <a:prstGeom prst="rect">
            <a:avLst/>
          </a:prstGeom>
          <a:noFill/>
          <a:ln w="317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2019 – typical year ~200k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Q4 represents the typical retail peak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2020 saw record growth in warehouse job postings due to shift in consumer trends to e-commerce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2021 saw continued increase in demand for warehouse 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2022 is starting off at 129% increase in job postings over Jan 2020 (pre-pandemic)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31CB63-EC0A-4335-B123-9BD00973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25" y="1394339"/>
            <a:ext cx="7473889" cy="45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3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7AA18A-F68F-4A84-9C8C-49CF95033E11}"/>
              </a:ext>
            </a:extLst>
          </p:cNvPr>
          <p:cNvSpPr/>
          <p:nvPr/>
        </p:nvSpPr>
        <p:spPr>
          <a:xfrm>
            <a:off x="0" y="6339839"/>
            <a:ext cx="12192000" cy="5099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Industrial </a:t>
            </a:r>
            <a:r>
              <a:rPr lang="en-US" sz="2000" b="1" dirty="0">
                <a:solidFill>
                  <a:schemeClr val="accent4"/>
                </a:solidFill>
              </a:rPr>
              <a:t>Workforce</a:t>
            </a:r>
            <a:r>
              <a:rPr lang="en-US" sz="2000" b="1" dirty="0"/>
              <a:t> Advisors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140243A-92A7-462B-9814-ABD07DE3C67A}"/>
              </a:ext>
            </a:extLst>
          </p:cNvPr>
          <p:cNvCxnSpPr/>
          <p:nvPr/>
        </p:nvCxnSpPr>
        <p:spPr>
          <a:xfrm>
            <a:off x="1753870" y="929501"/>
            <a:ext cx="8839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A14DA-9A93-4E2D-9735-D5951CA2EF3C}"/>
              </a:ext>
            </a:extLst>
          </p:cNvPr>
          <p:cNvSpPr txBox="1"/>
          <p:nvPr/>
        </p:nvSpPr>
        <p:spPr>
          <a:xfrm>
            <a:off x="3514090" y="141636"/>
            <a:ext cx="383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Pay Rates vs. CPI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D61137-F1AE-4B59-B6E5-7415B4E57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433" y="4898924"/>
            <a:ext cx="1138237" cy="1138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F9FB87-93C4-4B06-9105-DCF10D427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563" y="4897413"/>
            <a:ext cx="1265555" cy="1265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9B40D1-272F-4BE5-B896-BAF4F5636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13" y="1030919"/>
            <a:ext cx="7578362" cy="50475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F44586-9B47-41F5-826A-8398CB2CAF4D}"/>
              </a:ext>
            </a:extLst>
          </p:cNvPr>
          <p:cNvSpPr/>
          <p:nvPr/>
        </p:nvSpPr>
        <p:spPr>
          <a:xfrm>
            <a:off x="9105900" y="1495425"/>
            <a:ext cx="2330087" cy="24765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Logistics jobs peaked at $19.31 per hour in Dec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Logistics jobs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Feb 2022 = $18.50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Manufacturing jobs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Feb 2022 = $17.23</a:t>
            </a:r>
          </a:p>
        </p:txBody>
      </p:sp>
    </p:spTree>
    <p:extLst>
      <p:ext uri="{BB962C8B-B14F-4D97-AF65-F5344CB8AC3E}">
        <p14:creationId xmlns:p14="http://schemas.microsoft.com/office/powerpoint/2010/main" val="2236359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500</Words>
  <Application>Microsoft Office PowerPoint</Application>
  <PresentationFormat>Custom</PresentationFormat>
  <Paragraphs>139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Talent Management Focus Areas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Devine</dc:creator>
  <cp:lastModifiedBy>Dave</cp:lastModifiedBy>
  <cp:revision>74</cp:revision>
  <dcterms:created xsi:type="dcterms:W3CDTF">2022-01-06T14:27:22Z</dcterms:created>
  <dcterms:modified xsi:type="dcterms:W3CDTF">2022-04-13T14:23:21Z</dcterms:modified>
</cp:coreProperties>
</file>