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8" r:id="rId2"/>
    <p:sldId id="439" r:id="rId3"/>
    <p:sldId id="440" r:id="rId4"/>
    <p:sldId id="443" r:id="rId5"/>
    <p:sldId id="442" r:id="rId6"/>
    <p:sldId id="444" r:id="rId7"/>
    <p:sldId id="445" r:id="rId8"/>
    <p:sldId id="446" r:id="rId9"/>
    <p:sldId id="642" r:id="rId10"/>
    <p:sldId id="460" r:id="rId11"/>
    <p:sldId id="448" r:id="rId12"/>
    <p:sldId id="450" r:id="rId13"/>
    <p:sldId id="648" r:id="rId14"/>
    <p:sldId id="641" r:id="rId15"/>
    <p:sldId id="644" r:id="rId16"/>
    <p:sldId id="449" r:id="rId17"/>
    <p:sldId id="646" r:id="rId18"/>
    <p:sldId id="645" r:id="rId19"/>
    <p:sldId id="643" r:id="rId20"/>
    <p:sldId id="456" r:id="rId21"/>
    <p:sldId id="455" r:id="rId22"/>
    <p:sldId id="64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BA8"/>
    <a:srgbClr val="023059"/>
    <a:srgbClr val="515051"/>
    <a:srgbClr val="A6A6A6"/>
    <a:srgbClr val="E5B521"/>
    <a:srgbClr val="161C24"/>
    <a:srgbClr val="18202A"/>
    <a:srgbClr val="383D44"/>
    <a:srgbClr val="FFFFFF"/>
    <a:srgbClr val="8CC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2" autoAdjust="0"/>
    <p:restoredTop sz="92530" autoAdjust="0"/>
  </p:normalViewPr>
  <p:slideViewPr>
    <p:cSldViewPr snapToGrid="0" showGuides="1">
      <p:cViewPr varScale="1">
        <p:scale>
          <a:sx n="100" d="100"/>
          <a:sy n="100" d="100"/>
        </p:scale>
        <p:origin x="10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4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0DFF-9726-4B02-9863-7B6DBDF7CE82}" type="datetimeFigureOut">
              <a:rPr lang="en-US" smtClean="0"/>
              <a:t>3/22/22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F6343-516D-4F62-A48D-F5BC65B0BE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41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Chad will take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41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will take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44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5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06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86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5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8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92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5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99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90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90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9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9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02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3F1DEBB-8B96-48BF-A480-E50FCB6FCEAC}"/>
              </a:ext>
            </a:extLst>
          </p:cNvPr>
          <p:cNvSpPr/>
          <p:nvPr userDrawn="1"/>
        </p:nvSpPr>
        <p:spPr>
          <a:xfrm>
            <a:off x="-1" y="0"/>
            <a:ext cx="566338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213DA4-81E1-43D7-BFB6-A1A26F5C6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16B5D-A84E-481C-965C-C6DCA121DEFD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258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0FCAFF8-3207-4C4B-9828-6FA9914773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0E958C9-118C-440A-B1DA-26A2016D83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5999" cy="6857999"/>
          </a:xfrm>
          <a:custGeom>
            <a:avLst/>
            <a:gdLst>
              <a:gd name="connsiteX0" fmla="*/ 0 w 6095999"/>
              <a:gd name="connsiteY0" fmla="*/ 0 h 6857999"/>
              <a:gd name="connsiteX1" fmla="*/ 6095999 w 6095999"/>
              <a:gd name="connsiteY1" fmla="*/ 0 h 6857999"/>
              <a:gd name="connsiteX2" fmla="*/ 6095999 w 6095999"/>
              <a:gd name="connsiteY2" fmla="*/ 6857999 h 6857999"/>
              <a:gd name="connsiteX3" fmla="*/ 0 w 6095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6857999">
                <a:moveTo>
                  <a:pt x="0" y="0"/>
                </a:moveTo>
                <a:lnTo>
                  <a:pt x="6095999" y="0"/>
                </a:lnTo>
                <a:lnTo>
                  <a:pt x="6095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81DA-F47C-4C87-9A28-7F74CE6EF948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C7624-232D-4B97-9EB6-419FB75079E4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36A19-D52F-4C94-A954-B3E510DB8D87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9851509-82E3-4B13-9257-A4AFD6B444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2E3ED9-7A53-4E27-8DEA-02DB0AB9777A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2568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9314331-3E9B-452E-81B0-E374F3A3054C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C53AFE-46B4-41A2-9DD0-7D89BBB71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257800" cy="6857999"/>
          </a:xfrm>
          <a:custGeom>
            <a:avLst/>
            <a:gdLst>
              <a:gd name="connsiteX0" fmla="*/ 0 w 4380270"/>
              <a:gd name="connsiteY0" fmla="*/ 0 h 6857999"/>
              <a:gd name="connsiteX1" fmla="*/ 4380270 w 4380270"/>
              <a:gd name="connsiteY1" fmla="*/ 0 h 6857999"/>
              <a:gd name="connsiteX2" fmla="*/ 4380270 w 4380270"/>
              <a:gd name="connsiteY2" fmla="*/ 6857999 h 6857999"/>
              <a:gd name="connsiteX3" fmla="*/ 0 w 438027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0270" h="6857999">
                <a:moveTo>
                  <a:pt x="0" y="0"/>
                </a:moveTo>
                <a:lnTo>
                  <a:pt x="4380270" y="0"/>
                </a:lnTo>
                <a:lnTo>
                  <a:pt x="438027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5FB3DA-2660-4FEB-8F7E-ADF7D2AAA047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B02AE6-24E9-49A0-A97A-9A33CBFC3CB5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1DEADB-EA85-4B27-A5DC-4E0F037A1A8E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5CEB7B7-FB18-4F49-B584-6D4DB2FD0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6456C-B4FE-4AE7-8448-3344911EDDE5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87347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C53AFE-46B4-41A2-9DD0-7D89BBB71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380270" cy="6857999"/>
          </a:xfrm>
          <a:custGeom>
            <a:avLst/>
            <a:gdLst>
              <a:gd name="connsiteX0" fmla="*/ 0 w 4380270"/>
              <a:gd name="connsiteY0" fmla="*/ 0 h 6857999"/>
              <a:gd name="connsiteX1" fmla="*/ 4380270 w 4380270"/>
              <a:gd name="connsiteY1" fmla="*/ 0 h 6857999"/>
              <a:gd name="connsiteX2" fmla="*/ 4380270 w 4380270"/>
              <a:gd name="connsiteY2" fmla="*/ 6857999 h 6857999"/>
              <a:gd name="connsiteX3" fmla="*/ 0 w 438027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0270" h="6857999">
                <a:moveTo>
                  <a:pt x="0" y="0"/>
                </a:moveTo>
                <a:lnTo>
                  <a:pt x="4380270" y="0"/>
                </a:lnTo>
                <a:lnTo>
                  <a:pt x="438027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CF67955-2F14-4424-B017-2A3FFD6E1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24DC-8858-4FF9-A8CA-6B5104FDB919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9744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5B18A6-E940-46F9-A701-E68043CF83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6858000"/>
          </a:xfrm>
          <a:custGeom>
            <a:avLst/>
            <a:gdLst>
              <a:gd name="connsiteX0" fmla="*/ 0 w 4138863"/>
              <a:gd name="connsiteY0" fmla="*/ 0 h 6858000"/>
              <a:gd name="connsiteX1" fmla="*/ 4138863 w 4138863"/>
              <a:gd name="connsiteY1" fmla="*/ 0 h 6858000"/>
              <a:gd name="connsiteX2" fmla="*/ 4138863 w 4138863"/>
              <a:gd name="connsiteY2" fmla="*/ 6858000 h 6858000"/>
              <a:gd name="connsiteX3" fmla="*/ 0 w 41388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8863" h="6858000">
                <a:moveTo>
                  <a:pt x="0" y="0"/>
                </a:moveTo>
                <a:lnTo>
                  <a:pt x="4138863" y="0"/>
                </a:lnTo>
                <a:lnTo>
                  <a:pt x="413886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866B36-EAB3-4499-9BF0-66E3E81DD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62BE2D-3ACA-4786-BFBA-79C80722A791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72573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CE3A14-210F-43A0-B290-70D484C38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38695"/>
            <a:ext cx="12192000" cy="2619304"/>
          </a:xfrm>
          <a:custGeom>
            <a:avLst/>
            <a:gdLst>
              <a:gd name="connsiteX0" fmla="*/ 0 w 12192000"/>
              <a:gd name="connsiteY0" fmla="*/ 0 h 2619304"/>
              <a:gd name="connsiteX1" fmla="*/ 12192000 w 12192000"/>
              <a:gd name="connsiteY1" fmla="*/ 0 h 2619304"/>
              <a:gd name="connsiteX2" fmla="*/ 12192000 w 12192000"/>
              <a:gd name="connsiteY2" fmla="*/ 2619304 h 2619304"/>
              <a:gd name="connsiteX3" fmla="*/ 0 w 12192000"/>
              <a:gd name="connsiteY3" fmla="*/ 2619304 h 261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19304">
                <a:moveTo>
                  <a:pt x="0" y="0"/>
                </a:moveTo>
                <a:lnTo>
                  <a:pt x="12192000" y="0"/>
                </a:lnTo>
                <a:lnTo>
                  <a:pt x="12192000" y="2619304"/>
                </a:lnTo>
                <a:lnTo>
                  <a:pt x="0" y="2619304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90E21-3D6D-46AE-A209-05442E1E8EF0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9253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DDFE02-4C12-4097-B892-AF08C6E6D1FA}"/>
              </a:ext>
            </a:extLst>
          </p:cNvPr>
          <p:cNvSpPr/>
          <p:nvPr userDrawn="1"/>
        </p:nvSpPr>
        <p:spPr>
          <a:xfrm>
            <a:off x="-2" y="0"/>
            <a:ext cx="609600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9900B69-28AE-4A18-B159-F703CCDA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45185D-A181-4E8D-8040-82E9C5AFF445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1897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3A9BB03-3AB5-4AAC-AC44-12A52BAD5C6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5EF75B-B768-4A1E-AA3D-AB88273B29A5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5482A-A46C-4E9E-A0CC-4B5451A3C534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837ECC-685B-4A67-8ABD-4DA331076ED8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46C76A-6AAF-4E12-BEF9-3B2A664615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0813" y="1089724"/>
            <a:ext cx="4554793" cy="4584675"/>
          </a:xfrm>
          <a:custGeom>
            <a:avLst/>
            <a:gdLst>
              <a:gd name="connsiteX0" fmla="*/ 0 w 4835179"/>
              <a:gd name="connsiteY0" fmla="*/ 0 h 4770232"/>
              <a:gd name="connsiteX1" fmla="*/ 4835179 w 4835179"/>
              <a:gd name="connsiteY1" fmla="*/ 0 h 4770232"/>
              <a:gd name="connsiteX2" fmla="*/ 4835179 w 4835179"/>
              <a:gd name="connsiteY2" fmla="*/ 4770232 h 4770232"/>
              <a:gd name="connsiteX3" fmla="*/ 0 w 4835179"/>
              <a:gd name="connsiteY3" fmla="*/ 4770232 h 477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5179" h="4770232">
                <a:moveTo>
                  <a:pt x="0" y="0"/>
                </a:moveTo>
                <a:lnTo>
                  <a:pt x="4835179" y="0"/>
                </a:lnTo>
                <a:lnTo>
                  <a:pt x="4835179" y="4770232"/>
                </a:lnTo>
                <a:lnTo>
                  <a:pt x="0" y="477023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75D0B5-1924-43C4-9061-63DB4C73D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3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1BE199-652C-480D-96E3-7B1FA92FE6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9148395-ACE4-4146-8A76-ABE7A63F87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4CC044-66FF-4BCE-8BD5-87BC04821D1E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10170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1BE199-652C-480D-96E3-7B1FA92FE6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146264-5676-4E6A-AEB0-128BDF8BB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8E22D-B347-49DC-BB79-A9CD2C7ECA85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88131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F8F5828-DA3A-4702-94BF-397EA6DD7FBE}"/>
              </a:ext>
            </a:extLst>
          </p:cNvPr>
          <p:cNvSpPr/>
          <p:nvPr userDrawn="1"/>
        </p:nvSpPr>
        <p:spPr>
          <a:xfrm>
            <a:off x="6090028" y="0"/>
            <a:ext cx="6101973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7FCE1B-B5AB-45C4-A596-E6B16E5CB8EF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14BC0-EE04-4900-8FFC-3D3E4636FAA1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64B36-BAEC-482B-A268-FAE2611AC3FC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5329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1BE199-652C-480D-96E3-7B1FA92FE6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50400" y="0"/>
            <a:ext cx="2641600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65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8A7927E-4C06-492A-9BF9-B612E728DE56}"/>
              </a:ext>
            </a:extLst>
          </p:cNvPr>
          <p:cNvSpPr/>
          <p:nvPr userDrawn="1"/>
        </p:nvSpPr>
        <p:spPr>
          <a:xfrm>
            <a:off x="0" y="0"/>
            <a:ext cx="11201400" cy="359123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C1617A-E9BA-46F1-8F67-F2AE27DDB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066800"/>
            <a:ext cx="3451123" cy="4870580"/>
          </a:xfrm>
          <a:custGeom>
            <a:avLst/>
            <a:gdLst>
              <a:gd name="connsiteX0" fmla="*/ 0 w 3451123"/>
              <a:gd name="connsiteY0" fmla="*/ 0 h 4529056"/>
              <a:gd name="connsiteX1" fmla="*/ 3451123 w 3451123"/>
              <a:gd name="connsiteY1" fmla="*/ 0 h 4529056"/>
              <a:gd name="connsiteX2" fmla="*/ 3451123 w 3451123"/>
              <a:gd name="connsiteY2" fmla="*/ 4529056 h 4529056"/>
              <a:gd name="connsiteX3" fmla="*/ 0 w 3451123"/>
              <a:gd name="connsiteY3" fmla="*/ 4529056 h 45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123" h="4529056">
                <a:moveTo>
                  <a:pt x="0" y="0"/>
                </a:moveTo>
                <a:lnTo>
                  <a:pt x="3451123" y="0"/>
                </a:lnTo>
                <a:lnTo>
                  <a:pt x="3451123" y="4529056"/>
                </a:lnTo>
                <a:lnTo>
                  <a:pt x="0" y="452905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E30DBA-570B-4771-80F2-FAC18577E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09E375-016A-4DB4-8521-CCB35051A2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66800"/>
            <a:ext cx="6096002" cy="23622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B39E02-FC43-45F6-995A-479AF30AB9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3742701"/>
            <a:ext cx="6096000" cy="2362201"/>
          </a:xfrm>
          <a:custGeom>
            <a:avLst/>
            <a:gdLst>
              <a:gd name="connsiteX0" fmla="*/ 0 w 6096000"/>
              <a:gd name="connsiteY0" fmla="*/ 0 h 3429001"/>
              <a:gd name="connsiteX1" fmla="*/ 6096000 w 6096000"/>
              <a:gd name="connsiteY1" fmla="*/ 0 h 3429001"/>
              <a:gd name="connsiteX2" fmla="*/ 6096000 w 6096000"/>
              <a:gd name="connsiteY2" fmla="*/ 3429001 h 3429001"/>
              <a:gd name="connsiteX3" fmla="*/ 0 w 6096000"/>
              <a:gd name="connsiteY3" fmla="*/ 3429001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1">
                <a:moveTo>
                  <a:pt x="0" y="0"/>
                </a:moveTo>
                <a:lnTo>
                  <a:pt x="6096000" y="0"/>
                </a:lnTo>
                <a:lnTo>
                  <a:pt x="6096000" y="3429001"/>
                </a:lnTo>
                <a:lnTo>
                  <a:pt x="0" y="342900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60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C81E7C9-2A9A-440F-911F-AA20CFB97BA9}"/>
              </a:ext>
            </a:extLst>
          </p:cNvPr>
          <p:cNvSpPr/>
          <p:nvPr userDrawn="1"/>
        </p:nvSpPr>
        <p:spPr>
          <a:xfrm>
            <a:off x="10058400" y="0"/>
            <a:ext cx="21336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9009DC-4309-48EA-9EC7-56024876ADE3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3CAD2-FEFB-411F-8F6F-841A730E7F8F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F8D121-037B-4B0C-B37F-16672BA9214E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C1617A-E9BA-46F1-8F67-F2AE27DDB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03057" y="1066800"/>
            <a:ext cx="3088943" cy="4870580"/>
          </a:xfrm>
          <a:custGeom>
            <a:avLst/>
            <a:gdLst>
              <a:gd name="connsiteX0" fmla="*/ 0 w 3451123"/>
              <a:gd name="connsiteY0" fmla="*/ 0 h 4529056"/>
              <a:gd name="connsiteX1" fmla="*/ 3451123 w 3451123"/>
              <a:gd name="connsiteY1" fmla="*/ 0 h 4529056"/>
              <a:gd name="connsiteX2" fmla="*/ 3451123 w 3451123"/>
              <a:gd name="connsiteY2" fmla="*/ 4529056 h 4529056"/>
              <a:gd name="connsiteX3" fmla="*/ 0 w 3451123"/>
              <a:gd name="connsiteY3" fmla="*/ 4529056 h 45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123" h="4529056">
                <a:moveTo>
                  <a:pt x="0" y="0"/>
                </a:moveTo>
                <a:lnTo>
                  <a:pt x="3451123" y="0"/>
                </a:lnTo>
                <a:lnTo>
                  <a:pt x="3451123" y="4529056"/>
                </a:lnTo>
                <a:lnTo>
                  <a:pt x="0" y="452905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31DA7C2-6697-4AF3-8B13-C8BFC7C4C1C0}"/>
              </a:ext>
            </a:extLst>
          </p:cNvPr>
          <p:cNvSpPr/>
          <p:nvPr userDrawn="1"/>
        </p:nvSpPr>
        <p:spPr>
          <a:xfrm>
            <a:off x="5321508" y="0"/>
            <a:ext cx="687049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D4CD5C-7C44-4C40-8DFE-A6A3D97D4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600" y="1380594"/>
            <a:ext cx="11201400" cy="4096813"/>
          </a:xfrm>
          <a:custGeom>
            <a:avLst/>
            <a:gdLst>
              <a:gd name="connsiteX0" fmla="*/ 0 w 11201400"/>
              <a:gd name="connsiteY0" fmla="*/ 0 h 4096813"/>
              <a:gd name="connsiteX1" fmla="*/ 11201400 w 11201400"/>
              <a:gd name="connsiteY1" fmla="*/ 0 h 4096813"/>
              <a:gd name="connsiteX2" fmla="*/ 11201400 w 11201400"/>
              <a:gd name="connsiteY2" fmla="*/ 4096813 h 4096813"/>
              <a:gd name="connsiteX3" fmla="*/ 0 w 11201400"/>
              <a:gd name="connsiteY3" fmla="*/ 4096813 h 409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1400" h="4096813">
                <a:moveTo>
                  <a:pt x="0" y="0"/>
                </a:moveTo>
                <a:lnTo>
                  <a:pt x="11201400" y="0"/>
                </a:lnTo>
                <a:lnTo>
                  <a:pt x="11201400" y="4096813"/>
                </a:lnTo>
                <a:lnTo>
                  <a:pt x="0" y="4096813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47C86F-37DB-40A5-8BD0-2E9E2A68A95E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3F054-B92D-4D39-83BA-AB717DCD66BA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16228-AEBC-447C-9EAD-A16F6BFB17B4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94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87EB918-D033-439F-8DAB-A7AF80A6508B}"/>
              </a:ext>
            </a:extLst>
          </p:cNvPr>
          <p:cNvSpPr/>
          <p:nvPr userDrawn="1"/>
        </p:nvSpPr>
        <p:spPr>
          <a:xfrm>
            <a:off x="0" y="3723848"/>
            <a:ext cx="12192000" cy="313415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4383F7-C99F-4B4F-98EA-343BD8B60A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1790" y="2604680"/>
            <a:ext cx="2388070" cy="3346175"/>
          </a:xfrm>
          <a:custGeom>
            <a:avLst/>
            <a:gdLst>
              <a:gd name="connsiteX0" fmla="*/ 0 w 2388070"/>
              <a:gd name="connsiteY0" fmla="*/ 0 h 3346175"/>
              <a:gd name="connsiteX1" fmla="*/ 2388070 w 2388070"/>
              <a:gd name="connsiteY1" fmla="*/ 0 h 3346175"/>
              <a:gd name="connsiteX2" fmla="*/ 2388070 w 2388070"/>
              <a:gd name="connsiteY2" fmla="*/ 3346175 h 3346175"/>
              <a:gd name="connsiteX3" fmla="*/ 0 w 2388070"/>
              <a:gd name="connsiteY3" fmla="*/ 3346175 h 334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8070" h="3346175">
                <a:moveTo>
                  <a:pt x="0" y="0"/>
                </a:moveTo>
                <a:lnTo>
                  <a:pt x="2388070" y="0"/>
                </a:lnTo>
                <a:lnTo>
                  <a:pt x="2388070" y="3346175"/>
                </a:lnTo>
                <a:lnTo>
                  <a:pt x="0" y="3346175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D9AC6D-F351-41A4-AEFD-9E9D62645EC9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008B8-4B8E-4D6B-BE3A-90926FF7BABF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24ACD-6EF5-4BE0-A3F1-E1C465A70AFE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B8934-2FDC-4241-B1FB-B1958584C6A4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64475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E7B76F-FF82-487E-A684-C6E0203598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12192001" cy="3642852"/>
          </a:xfrm>
          <a:custGeom>
            <a:avLst/>
            <a:gdLst>
              <a:gd name="connsiteX0" fmla="*/ 0 w 12192001"/>
              <a:gd name="connsiteY0" fmla="*/ 0 h 3717561"/>
              <a:gd name="connsiteX1" fmla="*/ 12192001 w 12192001"/>
              <a:gd name="connsiteY1" fmla="*/ 0 h 3717561"/>
              <a:gd name="connsiteX2" fmla="*/ 12192001 w 12192001"/>
              <a:gd name="connsiteY2" fmla="*/ 3717561 h 3717561"/>
              <a:gd name="connsiteX3" fmla="*/ 0 w 12192001"/>
              <a:gd name="connsiteY3" fmla="*/ 3717561 h 371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3717561">
                <a:moveTo>
                  <a:pt x="0" y="0"/>
                </a:moveTo>
                <a:lnTo>
                  <a:pt x="12192001" y="0"/>
                </a:lnTo>
                <a:lnTo>
                  <a:pt x="12192001" y="3717561"/>
                </a:lnTo>
                <a:lnTo>
                  <a:pt x="0" y="371756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114A686-0AB8-46E6-BA2B-C463772DC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42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8CB0A2-64E2-4A33-BFCC-1D1B6A8986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33486"/>
            <a:ext cx="6175465" cy="3030430"/>
          </a:xfrm>
          <a:custGeom>
            <a:avLst/>
            <a:gdLst>
              <a:gd name="connsiteX0" fmla="*/ 0 w 6175465"/>
              <a:gd name="connsiteY0" fmla="*/ 0 h 3736994"/>
              <a:gd name="connsiteX1" fmla="*/ 6175465 w 6175465"/>
              <a:gd name="connsiteY1" fmla="*/ 0 h 3736994"/>
              <a:gd name="connsiteX2" fmla="*/ 6175465 w 6175465"/>
              <a:gd name="connsiteY2" fmla="*/ 3736994 h 3736994"/>
              <a:gd name="connsiteX3" fmla="*/ 0 w 6175465"/>
              <a:gd name="connsiteY3" fmla="*/ 3736994 h 373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5465" h="3736994">
                <a:moveTo>
                  <a:pt x="0" y="0"/>
                </a:moveTo>
                <a:lnTo>
                  <a:pt x="6175465" y="0"/>
                </a:lnTo>
                <a:lnTo>
                  <a:pt x="6175465" y="3736994"/>
                </a:lnTo>
                <a:lnTo>
                  <a:pt x="0" y="3736994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77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1A212A-5ECF-4D21-812E-0BE854C7DC11}"/>
              </a:ext>
            </a:extLst>
          </p:cNvPr>
          <p:cNvSpPr/>
          <p:nvPr userDrawn="1"/>
        </p:nvSpPr>
        <p:spPr>
          <a:xfrm>
            <a:off x="0" y="0"/>
            <a:ext cx="12192000" cy="37175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EDE037-8131-4F2C-B121-2D755A84C2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2514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00F1EB5-2B77-4F7B-A813-F9D0B1B257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09819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336619-435E-4D21-99A3-5DB75FD7B2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7123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E221CE-7B1B-455A-8409-83BDE6020E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00317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1DF4DE-C554-40A0-9456-DB4BA772F8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42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C09222F-3E97-4CA0-8B8C-A31B11D30EC3}"/>
              </a:ext>
            </a:extLst>
          </p:cNvPr>
          <p:cNvSpPr/>
          <p:nvPr userDrawn="1"/>
        </p:nvSpPr>
        <p:spPr>
          <a:xfrm>
            <a:off x="9535886" y="0"/>
            <a:ext cx="2656114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7AD050-34E9-4723-86F6-BEF988C893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2953" y="0"/>
            <a:ext cx="4138448" cy="6858000"/>
          </a:xfrm>
          <a:custGeom>
            <a:avLst/>
            <a:gdLst>
              <a:gd name="connsiteX0" fmla="*/ 0 w 3271524"/>
              <a:gd name="connsiteY0" fmla="*/ 0 h 4267202"/>
              <a:gd name="connsiteX1" fmla="*/ 3271524 w 3271524"/>
              <a:gd name="connsiteY1" fmla="*/ 0 h 4267202"/>
              <a:gd name="connsiteX2" fmla="*/ 3271524 w 3271524"/>
              <a:gd name="connsiteY2" fmla="*/ 4267202 h 4267202"/>
              <a:gd name="connsiteX3" fmla="*/ 0 w 3271524"/>
              <a:gd name="connsiteY3" fmla="*/ 4267202 h 426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1524" h="4267202">
                <a:moveTo>
                  <a:pt x="0" y="0"/>
                </a:moveTo>
                <a:lnTo>
                  <a:pt x="3271524" y="0"/>
                </a:lnTo>
                <a:lnTo>
                  <a:pt x="3271524" y="4267202"/>
                </a:lnTo>
                <a:lnTo>
                  <a:pt x="0" y="426720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64635-C813-4786-ABA5-CE79F152263B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3491B8-B3E3-4470-B765-09F187165A2A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55018-C868-4800-9CAB-BD882F283F82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02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23496BF-36B3-4B73-9F66-FF64D593736B}"/>
              </a:ext>
            </a:extLst>
          </p:cNvPr>
          <p:cNvSpPr/>
          <p:nvPr userDrawn="1"/>
        </p:nvSpPr>
        <p:spPr>
          <a:xfrm>
            <a:off x="0" y="0"/>
            <a:ext cx="12192000" cy="29917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A2354E-C553-4EBC-B089-0DE0E63E3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6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5FFB0-681C-447F-915E-133A609B2A06}"/>
              </a:ext>
            </a:extLst>
          </p:cNvPr>
          <p:cNvSpPr/>
          <p:nvPr userDrawn="1"/>
        </p:nvSpPr>
        <p:spPr>
          <a:xfrm>
            <a:off x="0" y="0"/>
            <a:ext cx="3635187" cy="6858000"/>
          </a:xfrm>
          <a:prstGeom prst="rect">
            <a:avLst/>
          </a:pr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E9980B-C50E-4EA8-BE0E-7D10297113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7737" y="1066799"/>
            <a:ext cx="3102429" cy="4724400"/>
          </a:xfrm>
          <a:custGeom>
            <a:avLst/>
            <a:gdLst>
              <a:gd name="connsiteX0" fmla="*/ 0 w 3102429"/>
              <a:gd name="connsiteY0" fmla="*/ 0 h 4724400"/>
              <a:gd name="connsiteX1" fmla="*/ 3102429 w 3102429"/>
              <a:gd name="connsiteY1" fmla="*/ 0 h 4724400"/>
              <a:gd name="connsiteX2" fmla="*/ 3102429 w 3102429"/>
              <a:gd name="connsiteY2" fmla="*/ 4724400 h 4724400"/>
              <a:gd name="connsiteX3" fmla="*/ 0 w 3102429"/>
              <a:gd name="connsiteY3" fmla="*/ 472440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2429" h="4724400">
                <a:moveTo>
                  <a:pt x="0" y="0"/>
                </a:moveTo>
                <a:lnTo>
                  <a:pt x="3102429" y="0"/>
                </a:lnTo>
                <a:lnTo>
                  <a:pt x="3102429" y="4724400"/>
                </a:lnTo>
                <a:lnTo>
                  <a:pt x="0" y="47244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079500" dist="736600" dir="2700000" sx="84000" sy="84000" algn="ctr" rotWithShape="0">
              <a:srgbClr val="000000">
                <a:alpha val="13000"/>
              </a:srgbClr>
            </a:outerShdw>
          </a:effectLst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1B8A7D7-A87C-4919-AB19-AE1B0A706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97D9C5-7EF1-4BA1-9A20-0BC448BF1784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60448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03FCFB-3209-4B04-8B81-BB0406F0C1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14626" y="1066800"/>
            <a:ext cx="2572755" cy="4825119"/>
          </a:xfrm>
          <a:custGeom>
            <a:avLst/>
            <a:gdLst>
              <a:gd name="connsiteX0" fmla="*/ 0 w 2572755"/>
              <a:gd name="connsiteY0" fmla="*/ 0 h 4825119"/>
              <a:gd name="connsiteX1" fmla="*/ 2572755 w 2572755"/>
              <a:gd name="connsiteY1" fmla="*/ 0 h 4825119"/>
              <a:gd name="connsiteX2" fmla="*/ 2572755 w 2572755"/>
              <a:gd name="connsiteY2" fmla="*/ 4825119 h 4825119"/>
              <a:gd name="connsiteX3" fmla="*/ 0 w 2572755"/>
              <a:gd name="connsiteY3" fmla="*/ 4825119 h 48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2755" h="4825119">
                <a:moveTo>
                  <a:pt x="0" y="0"/>
                </a:moveTo>
                <a:lnTo>
                  <a:pt x="2572755" y="0"/>
                </a:lnTo>
                <a:lnTo>
                  <a:pt x="2572755" y="4825119"/>
                </a:lnTo>
                <a:lnTo>
                  <a:pt x="0" y="482511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783AE02-2CE4-49B8-8346-1261584BC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45126" y="1082753"/>
            <a:ext cx="2468494" cy="2335149"/>
          </a:xfrm>
          <a:custGeom>
            <a:avLst/>
            <a:gdLst>
              <a:gd name="connsiteX0" fmla="*/ 0 w 2468494"/>
              <a:gd name="connsiteY0" fmla="*/ 0 h 2335149"/>
              <a:gd name="connsiteX1" fmla="*/ 2468494 w 2468494"/>
              <a:gd name="connsiteY1" fmla="*/ 0 h 2335149"/>
              <a:gd name="connsiteX2" fmla="*/ 2468494 w 2468494"/>
              <a:gd name="connsiteY2" fmla="*/ 2335149 h 2335149"/>
              <a:gd name="connsiteX3" fmla="*/ 0 w 2468494"/>
              <a:gd name="connsiteY3" fmla="*/ 2335149 h 233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494" h="2335149">
                <a:moveTo>
                  <a:pt x="0" y="0"/>
                </a:moveTo>
                <a:lnTo>
                  <a:pt x="2468494" y="0"/>
                </a:lnTo>
                <a:lnTo>
                  <a:pt x="2468494" y="2335149"/>
                </a:lnTo>
                <a:lnTo>
                  <a:pt x="0" y="233514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80BCB24F-3AEA-4759-BBB7-99D2D13704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4565" y="3556770"/>
            <a:ext cx="2468494" cy="2335149"/>
          </a:xfrm>
          <a:custGeom>
            <a:avLst/>
            <a:gdLst>
              <a:gd name="connsiteX0" fmla="*/ 0 w 2468494"/>
              <a:gd name="connsiteY0" fmla="*/ 0 h 2335149"/>
              <a:gd name="connsiteX1" fmla="*/ 2468494 w 2468494"/>
              <a:gd name="connsiteY1" fmla="*/ 0 h 2335149"/>
              <a:gd name="connsiteX2" fmla="*/ 2468494 w 2468494"/>
              <a:gd name="connsiteY2" fmla="*/ 2335149 h 2335149"/>
              <a:gd name="connsiteX3" fmla="*/ 0 w 2468494"/>
              <a:gd name="connsiteY3" fmla="*/ 2335149 h 233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494" h="2335149">
                <a:moveTo>
                  <a:pt x="0" y="0"/>
                </a:moveTo>
                <a:lnTo>
                  <a:pt x="2468494" y="0"/>
                </a:lnTo>
                <a:lnTo>
                  <a:pt x="2468494" y="2335149"/>
                </a:lnTo>
                <a:lnTo>
                  <a:pt x="0" y="233514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18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5B0BCF-04AC-4C5D-A4FB-A4C6E75737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599" y="1066799"/>
            <a:ext cx="3269507" cy="4811486"/>
          </a:xfrm>
          <a:custGeom>
            <a:avLst/>
            <a:gdLst>
              <a:gd name="connsiteX0" fmla="*/ 0 w 3269507"/>
              <a:gd name="connsiteY0" fmla="*/ 0 h 4811486"/>
              <a:gd name="connsiteX1" fmla="*/ 3269507 w 3269507"/>
              <a:gd name="connsiteY1" fmla="*/ 0 h 4811486"/>
              <a:gd name="connsiteX2" fmla="*/ 3269507 w 3269507"/>
              <a:gd name="connsiteY2" fmla="*/ 4811486 h 4811486"/>
              <a:gd name="connsiteX3" fmla="*/ 0 w 3269507"/>
              <a:gd name="connsiteY3" fmla="*/ 4811486 h 481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9507" h="4811486">
                <a:moveTo>
                  <a:pt x="0" y="0"/>
                </a:moveTo>
                <a:lnTo>
                  <a:pt x="3269507" y="0"/>
                </a:lnTo>
                <a:lnTo>
                  <a:pt x="3269507" y="4811486"/>
                </a:lnTo>
                <a:lnTo>
                  <a:pt x="0" y="481148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65ACA6-C9EE-4D49-AE15-78983A712F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61247" y="1066799"/>
            <a:ext cx="3269507" cy="4811486"/>
          </a:xfrm>
          <a:custGeom>
            <a:avLst/>
            <a:gdLst>
              <a:gd name="connsiteX0" fmla="*/ 0 w 3269507"/>
              <a:gd name="connsiteY0" fmla="*/ 0 h 4811486"/>
              <a:gd name="connsiteX1" fmla="*/ 3269507 w 3269507"/>
              <a:gd name="connsiteY1" fmla="*/ 0 h 4811486"/>
              <a:gd name="connsiteX2" fmla="*/ 3269507 w 3269507"/>
              <a:gd name="connsiteY2" fmla="*/ 4811486 h 4811486"/>
              <a:gd name="connsiteX3" fmla="*/ 0 w 3269507"/>
              <a:gd name="connsiteY3" fmla="*/ 4811486 h 481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9507" h="4811486">
                <a:moveTo>
                  <a:pt x="0" y="0"/>
                </a:moveTo>
                <a:lnTo>
                  <a:pt x="3269507" y="0"/>
                </a:lnTo>
                <a:lnTo>
                  <a:pt x="3269507" y="4811486"/>
                </a:lnTo>
                <a:lnTo>
                  <a:pt x="0" y="481148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4622093-E823-49A2-8E8A-664AA2198F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1893" y="1066799"/>
            <a:ext cx="3269507" cy="4811486"/>
          </a:xfrm>
          <a:custGeom>
            <a:avLst/>
            <a:gdLst>
              <a:gd name="connsiteX0" fmla="*/ 0 w 3269507"/>
              <a:gd name="connsiteY0" fmla="*/ 0 h 4811486"/>
              <a:gd name="connsiteX1" fmla="*/ 3269507 w 3269507"/>
              <a:gd name="connsiteY1" fmla="*/ 0 h 4811486"/>
              <a:gd name="connsiteX2" fmla="*/ 3269507 w 3269507"/>
              <a:gd name="connsiteY2" fmla="*/ 4811486 h 4811486"/>
              <a:gd name="connsiteX3" fmla="*/ 0 w 3269507"/>
              <a:gd name="connsiteY3" fmla="*/ 4811486 h 481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9507" h="4811486">
                <a:moveTo>
                  <a:pt x="0" y="0"/>
                </a:moveTo>
                <a:lnTo>
                  <a:pt x="3269507" y="0"/>
                </a:lnTo>
                <a:lnTo>
                  <a:pt x="3269507" y="4811486"/>
                </a:lnTo>
                <a:lnTo>
                  <a:pt x="0" y="481148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56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C3AAE77-14C1-44B8-A45D-78742508B85C}"/>
              </a:ext>
            </a:extLst>
          </p:cNvPr>
          <p:cNvSpPr/>
          <p:nvPr userDrawn="1"/>
        </p:nvSpPr>
        <p:spPr>
          <a:xfrm>
            <a:off x="0" y="0"/>
            <a:ext cx="352697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620670-B939-486C-935B-CC9C44F622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3407" y="1554956"/>
            <a:ext cx="2228849" cy="3748088"/>
          </a:xfrm>
          <a:custGeom>
            <a:avLst/>
            <a:gdLst>
              <a:gd name="connsiteX0" fmla="*/ 0 w 2228849"/>
              <a:gd name="connsiteY0" fmla="*/ 0 h 3748088"/>
              <a:gd name="connsiteX1" fmla="*/ 2228849 w 2228849"/>
              <a:gd name="connsiteY1" fmla="*/ 0 h 3748088"/>
              <a:gd name="connsiteX2" fmla="*/ 2228849 w 2228849"/>
              <a:gd name="connsiteY2" fmla="*/ 3748088 h 3748088"/>
              <a:gd name="connsiteX3" fmla="*/ 0 w 2228849"/>
              <a:gd name="connsiteY3" fmla="*/ 3748088 h 374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49" h="3748088">
                <a:moveTo>
                  <a:pt x="0" y="0"/>
                </a:moveTo>
                <a:lnTo>
                  <a:pt x="2228849" y="0"/>
                </a:lnTo>
                <a:lnTo>
                  <a:pt x="2228849" y="3748088"/>
                </a:lnTo>
                <a:lnTo>
                  <a:pt x="0" y="3748088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F73B5DF-9585-4524-AD60-0DA6FD6D03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7795" y="1554956"/>
            <a:ext cx="2228849" cy="3748088"/>
          </a:xfrm>
          <a:custGeom>
            <a:avLst/>
            <a:gdLst>
              <a:gd name="connsiteX0" fmla="*/ 0 w 2228849"/>
              <a:gd name="connsiteY0" fmla="*/ 0 h 3748088"/>
              <a:gd name="connsiteX1" fmla="*/ 2228849 w 2228849"/>
              <a:gd name="connsiteY1" fmla="*/ 0 h 3748088"/>
              <a:gd name="connsiteX2" fmla="*/ 2228849 w 2228849"/>
              <a:gd name="connsiteY2" fmla="*/ 3748088 h 3748088"/>
              <a:gd name="connsiteX3" fmla="*/ 0 w 2228849"/>
              <a:gd name="connsiteY3" fmla="*/ 3748088 h 374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49" h="3748088">
                <a:moveTo>
                  <a:pt x="0" y="0"/>
                </a:moveTo>
                <a:lnTo>
                  <a:pt x="2228849" y="0"/>
                </a:lnTo>
                <a:lnTo>
                  <a:pt x="2228849" y="3748088"/>
                </a:lnTo>
                <a:lnTo>
                  <a:pt x="0" y="3748088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AFC6C54-61FB-42EA-ABF5-5CAD8A2004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20711" y="1092697"/>
            <a:ext cx="2778626" cy="4672607"/>
          </a:xfrm>
          <a:custGeom>
            <a:avLst/>
            <a:gdLst>
              <a:gd name="connsiteX0" fmla="*/ 0 w 2778626"/>
              <a:gd name="connsiteY0" fmla="*/ 0 h 4672607"/>
              <a:gd name="connsiteX1" fmla="*/ 2778626 w 2778626"/>
              <a:gd name="connsiteY1" fmla="*/ 0 h 4672607"/>
              <a:gd name="connsiteX2" fmla="*/ 2778626 w 2778626"/>
              <a:gd name="connsiteY2" fmla="*/ 4672607 h 4672607"/>
              <a:gd name="connsiteX3" fmla="*/ 0 w 2778626"/>
              <a:gd name="connsiteY3" fmla="*/ 4672607 h 467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626" h="4672607">
                <a:moveTo>
                  <a:pt x="0" y="0"/>
                </a:moveTo>
                <a:lnTo>
                  <a:pt x="2778626" y="0"/>
                </a:lnTo>
                <a:lnTo>
                  <a:pt x="2778626" y="4672607"/>
                </a:lnTo>
                <a:lnTo>
                  <a:pt x="0" y="4672607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079500" dist="736600" dir="2700000" sx="84000" sy="84000" algn="ctr" rotWithShape="0">
              <a:srgbClr val="000000">
                <a:alpha val="13000"/>
              </a:srgb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3E616A7-3FEB-46F1-B0D2-1EC82CF2A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187093-D710-42D5-9694-012A484E53A1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49848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DE990A-D3CE-47E6-A0F2-28D4068B21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826" y="1084001"/>
            <a:ext cx="5015574" cy="4448096"/>
          </a:xfrm>
          <a:custGeom>
            <a:avLst/>
            <a:gdLst>
              <a:gd name="connsiteX0" fmla="*/ 0 w 5015574"/>
              <a:gd name="connsiteY0" fmla="*/ 0 h 4448096"/>
              <a:gd name="connsiteX1" fmla="*/ 5015574 w 5015574"/>
              <a:gd name="connsiteY1" fmla="*/ 0 h 4448096"/>
              <a:gd name="connsiteX2" fmla="*/ 5015574 w 5015574"/>
              <a:gd name="connsiteY2" fmla="*/ 4448096 h 4448096"/>
              <a:gd name="connsiteX3" fmla="*/ 0 w 5015574"/>
              <a:gd name="connsiteY3" fmla="*/ 4448096 h 444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574" h="4448096">
                <a:moveTo>
                  <a:pt x="0" y="0"/>
                </a:moveTo>
                <a:lnTo>
                  <a:pt x="5015574" y="0"/>
                </a:lnTo>
                <a:lnTo>
                  <a:pt x="5015574" y="4448096"/>
                </a:lnTo>
                <a:lnTo>
                  <a:pt x="0" y="44480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613544-4618-448F-BBEA-14FCDF39A1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0605" y="1084001"/>
            <a:ext cx="5015571" cy="4448096"/>
          </a:xfrm>
          <a:custGeom>
            <a:avLst/>
            <a:gdLst>
              <a:gd name="connsiteX0" fmla="*/ 0 w 5015571"/>
              <a:gd name="connsiteY0" fmla="*/ 0 h 4448096"/>
              <a:gd name="connsiteX1" fmla="*/ 5015571 w 5015571"/>
              <a:gd name="connsiteY1" fmla="*/ 0 h 4448096"/>
              <a:gd name="connsiteX2" fmla="*/ 5015571 w 5015571"/>
              <a:gd name="connsiteY2" fmla="*/ 4448096 h 4448096"/>
              <a:gd name="connsiteX3" fmla="*/ 0 w 5015571"/>
              <a:gd name="connsiteY3" fmla="*/ 4448096 h 444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571" h="4448096">
                <a:moveTo>
                  <a:pt x="0" y="0"/>
                </a:moveTo>
                <a:lnTo>
                  <a:pt x="5015571" y="0"/>
                </a:lnTo>
                <a:lnTo>
                  <a:pt x="5015571" y="4448096"/>
                </a:lnTo>
                <a:lnTo>
                  <a:pt x="0" y="44480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66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0FA2D-2F8F-495E-83B7-C2E5832874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21508" y="0"/>
            <a:ext cx="6870492" cy="6858000"/>
          </a:xfrm>
          <a:custGeom>
            <a:avLst/>
            <a:gdLst>
              <a:gd name="connsiteX0" fmla="*/ 0 w 6870492"/>
              <a:gd name="connsiteY0" fmla="*/ 0 h 6858000"/>
              <a:gd name="connsiteX1" fmla="*/ 6870492 w 6870492"/>
              <a:gd name="connsiteY1" fmla="*/ 0 h 6858000"/>
              <a:gd name="connsiteX2" fmla="*/ 6870492 w 6870492"/>
              <a:gd name="connsiteY2" fmla="*/ 6858000 h 6858000"/>
              <a:gd name="connsiteX3" fmla="*/ 0 w 6870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492" h="6858000">
                <a:moveTo>
                  <a:pt x="0" y="0"/>
                </a:moveTo>
                <a:lnTo>
                  <a:pt x="6870492" y="0"/>
                </a:lnTo>
                <a:lnTo>
                  <a:pt x="68704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68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DDD8CF-79E7-403D-8CF3-322D247908A1}"/>
              </a:ext>
            </a:extLst>
          </p:cNvPr>
          <p:cNvSpPr/>
          <p:nvPr userDrawn="1"/>
        </p:nvSpPr>
        <p:spPr>
          <a:xfrm>
            <a:off x="0" y="0"/>
            <a:ext cx="6117826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E04A80-149D-45C9-ABE2-D17C8260E744}"/>
              </a:ext>
            </a:extLst>
          </p:cNvPr>
          <p:cNvGrpSpPr/>
          <p:nvPr userDrawn="1"/>
        </p:nvGrpSpPr>
        <p:grpSpPr>
          <a:xfrm>
            <a:off x="4422475" y="923064"/>
            <a:ext cx="3347050" cy="6515302"/>
            <a:chOff x="5491924" y="742882"/>
            <a:chExt cx="2932668" cy="57086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CFF6C2-6456-4393-A294-6042AC26C1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1924" y="742882"/>
              <a:ext cx="2932668" cy="570867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96C645A-45BA-45B8-8319-46E7CF1B4BE0}"/>
                </a:ext>
              </a:extLst>
            </p:cNvPr>
            <p:cNvSpPr/>
            <p:nvPr/>
          </p:nvSpPr>
          <p:spPr>
            <a:xfrm>
              <a:off x="5775003" y="1023427"/>
              <a:ext cx="2366512" cy="5147584"/>
            </a:xfrm>
            <a:custGeom>
              <a:avLst/>
              <a:gdLst>
                <a:gd name="connsiteX0" fmla="*/ 169229 w 1807429"/>
                <a:gd name="connsiteY0" fmla="*/ 0 h 3931479"/>
                <a:gd name="connsiteX1" fmla="*/ 390265 w 1807429"/>
                <a:gd name="connsiteY1" fmla="*/ 0 h 3931479"/>
                <a:gd name="connsiteX2" fmla="*/ 390265 w 1807429"/>
                <a:gd name="connsiteY2" fmla="*/ 12586 h 3931479"/>
                <a:gd name="connsiteX3" fmla="*/ 525211 w 1807429"/>
                <a:gd name="connsiteY3" fmla="*/ 147201 h 3931479"/>
                <a:gd name="connsiteX4" fmla="*/ 1284674 w 1807429"/>
                <a:gd name="connsiteY4" fmla="*/ 147201 h 3931479"/>
                <a:gd name="connsiteX5" fmla="*/ 1419618 w 1807429"/>
                <a:gd name="connsiteY5" fmla="*/ 12586 h 3931479"/>
                <a:gd name="connsiteX6" fmla="*/ 1419618 w 1807429"/>
                <a:gd name="connsiteY6" fmla="*/ 0 h 3931479"/>
                <a:gd name="connsiteX7" fmla="*/ 1638200 w 1807429"/>
                <a:gd name="connsiteY7" fmla="*/ 0 h 3931479"/>
                <a:gd name="connsiteX8" fmla="*/ 1807429 w 1807429"/>
                <a:gd name="connsiteY8" fmla="*/ 168817 h 3931479"/>
                <a:gd name="connsiteX9" fmla="*/ 1807429 w 1807429"/>
                <a:gd name="connsiteY9" fmla="*/ 3762663 h 3931479"/>
                <a:gd name="connsiteX10" fmla="*/ 1638200 w 1807429"/>
                <a:gd name="connsiteY10" fmla="*/ 3931479 h 3931479"/>
                <a:gd name="connsiteX11" fmla="*/ 169229 w 1807429"/>
                <a:gd name="connsiteY11" fmla="*/ 3931479 h 3931479"/>
                <a:gd name="connsiteX12" fmla="*/ 0 w 1807429"/>
                <a:gd name="connsiteY12" fmla="*/ 3762663 h 3931479"/>
                <a:gd name="connsiteX13" fmla="*/ 0 w 1807429"/>
                <a:gd name="connsiteY13" fmla="*/ 168817 h 3931479"/>
                <a:gd name="connsiteX14" fmla="*/ 169229 w 1807429"/>
                <a:gd name="connsiteY14" fmla="*/ 0 h 393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7429" h="3931479">
                  <a:moveTo>
                    <a:pt x="169229" y="0"/>
                  </a:moveTo>
                  <a:lnTo>
                    <a:pt x="390265" y="0"/>
                  </a:lnTo>
                  <a:lnTo>
                    <a:pt x="390265" y="12586"/>
                  </a:lnTo>
                  <a:cubicBezTo>
                    <a:pt x="390265" y="86932"/>
                    <a:pt x="450683" y="147201"/>
                    <a:pt x="525211" y="147201"/>
                  </a:cubicBezTo>
                  <a:lnTo>
                    <a:pt x="1284674" y="147201"/>
                  </a:lnTo>
                  <a:cubicBezTo>
                    <a:pt x="1359201" y="147201"/>
                    <a:pt x="1419618" y="86932"/>
                    <a:pt x="1419618" y="12586"/>
                  </a:cubicBezTo>
                  <a:lnTo>
                    <a:pt x="1419618" y="0"/>
                  </a:lnTo>
                  <a:lnTo>
                    <a:pt x="1638200" y="0"/>
                  </a:lnTo>
                  <a:cubicBezTo>
                    <a:pt x="1731663" y="0"/>
                    <a:pt x="1807429" y="75581"/>
                    <a:pt x="1807429" y="168817"/>
                  </a:cubicBezTo>
                  <a:lnTo>
                    <a:pt x="1807429" y="3762663"/>
                  </a:lnTo>
                  <a:cubicBezTo>
                    <a:pt x="1807429" y="3855898"/>
                    <a:pt x="1731663" y="3931479"/>
                    <a:pt x="1638200" y="3931479"/>
                  </a:cubicBezTo>
                  <a:lnTo>
                    <a:pt x="169229" y="3931479"/>
                  </a:lnTo>
                  <a:cubicBezTo>
                    <a:pt x="75766" y="3931479"/>
                    <a:pt x="0" y="3855898"/>
                    <a:pt x="0" y="3762663"/>
                  </a:cubicBezTo>
                  <a:lnTo>
                    <a:pt x="0" y="168817"/>
                  </a:lnTo>
                  <a:cubicBezTo>
                    <a:pt x="0" y="75581"/>
                    <a:pt x="75766" y="0"/>
                    <a:pt x="169229" y="0"/>
                  </a:cubicBez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dirty="0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B5A263-56D1-47F5-B0FB-5A731DE745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5553" y="1243249"/>
            <a:ext cx="2700897" cy="5874932"/>
          </a:xfrm>
          <a:custGeom>
            <a:avLst/>
            <a:gdLst>
              <a:gd name="connsiteX0" fmla="*/ 252884 w 2700897"/>
              <a:gd name="connsiteY0" fmla="*/ 0 h 5874932"/>
              <a:gd name="connsiteX1" fmla="*/ 583185 w 2700897"/>
              <a:gd name="connsiteY1" fmla="*/ 0 h 5874932"/>
              <a:gd name="connsiteX2" fmla="*/ 583185 w 2700897"/>
              <a:gd name="connsiteY2" fmla="*/ 18808 h 5874932"/>
              <a:gd name="connsiteX3" fmla="*/ 784839 w 2700897"/>
              <a:gd name="connsiteY3" fmla="*/ 219967 h 5874932"/>
              <a:gd name="connsiteX4" fmla="*/ 1919728 w 2700897"/>
              <a:gd name="connsiteY4" fmla="*/ 219967 h 5874932"/>
              <a:gd name="connsiteX5" fmla="*/ 2121379 w 2700897"/>
              <a:gd name="connsiteY5" fmla="*/ 18808 h 5874932"/>
              <a:gd name="connsiteX6" fmla="*/ 2121379 w 2700897"/>
              <a:gd name="connsiteY6" fmla="*/ 0 h 5874932"/>
              <a:gd name="connsiteX7" fmla="*/ 2448013 w 2700897"/>
              <a:gd name="connsiteY7" fmla="*/ 0 h 5874932"/>
              <a:gd name="connsiteX8" fmla="*/ 2700897 w 2700897"/>
              <a:gd name="connsiteY8" fmla="*/ 252269 h 5874932"/>
              <a:gd name="connsiteX9" fmla="*/ 2700897 w 2700897"/>
              <a:gd name="connsiteY9" fmla="*/ 5622665 h 5874932"/>
              <a:gd name="connsiteX10" fmla="*/ 2448013 w 2700897"/>
              <a:gd name="connsiteY10" fmla="*/ 5874932 h 5874932"/>
              <a:gd name="connsiteX11" fmla="*/ 252884 w 2700897"/>
              <a:gd name="connsiteY11" fmla="*/ 5874932 h 5874932"/>
              <a:gd name="connsiteX12" fmla="*/ 0 w 2700897"/>
              <a:gd name="connsiteY12" fmla="*/ 5622665 h 5874932"/>
              <a:gd name="connsiteX13" fmla="*/ 0 w 2700897"/>
              <a:gd name="connsiteY13" fmla="*/ 252269 h 5874932"/>
              <a:gd name="connsiteX14" fmla="*/ 252884 w 2700897"/>
              <a:gd name="connsiteY14" fmla="*/ 0 h 58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00897" h="5874932">
                <a:moveTo>
                  <a:pt x="252884" y="0"/>
                </a:moveTo>
                <a:lnTo>
                  <a:pt x="583185" y="0"/>
                </a:lnTo>
                <a:lnTo>
                  <a:pt x="583185" y="18808"/>
                </a:lnTo>
                <a:cubicBezTo>
                  <a:pt x="583185" y="129905"/>
                  <a:pt x="673470" y="219967"/>
                  <a:pt x="784839" y="219967"/>
                </a:cubicBezTo>
                <a:lnTo>
                  <a:pt x="1919728" y="219967"/>
                </a:lnTo>
                <a:cubicBezTo>
                  <a:pt x="2031096" y="219967"/>
                  <a:pt x="2121379" y="129905"/>
                  <a:pt x="2121379" y="18808"/>
                </a:cubicBezTo>
                <a:lnTo>
                  <a:pt x="2121379" y="0"/>
                </a:lnTo>
                <a:lnTo>
                  <a:pt x="2448013" y="0"/>
                </a:lnTo>
                <a:cubicBezTo>
                  <a:pt x="2587678" y="0"/>
                  <a:pt x="2700897" y="112943"/>
                  <a:pt x="2700897" y="252269"/>
                </a:cubicBezTo>
                <a:lnTo>
                  <a:pt x="2700897" y="5622665"/>
                </a:lnTo>
                <a:cubicBezTo>
                  <a:pt x="2700897" y="5761989"/>
                  <a:pt x="2587678" y="5874932"/>
                  <a:pt x="2448013" y="5874932"/>
                </a:cubicBezTo>
                <a:lnTo>
                  <a:pt x="252884" y="5874932"/>
                </a:lnTo>
                <a:cubicBezTo>
                  <a:pt x="113219" y="5874932"/>
                  <a:pt x="0" y="5761989"/>
                  <a:pt x="0" y="5622665"/>
                </a:cubicBezTo>
                <a:lnTo>
                  <a:pt x="0" y="252269"/>
                </a:lnTo>
                <a:cubicBezTo>
                  <a:pt x="0" y="112943"/>
                  <a:pt x="113219" y="0"/>
                  <a:pt x="252884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B92D97D-630A-4102-A950-A4ECE0C4D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FC04A-FF83-4FB2-8082-417C2AFD8E67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74029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5998660-D90E-4B59-AAC9-A2829C9FEFFB}"/>
              </a:ext>
            </a:extLst>
          </p:cNvPr>
          <p:cNvSpPr/>
          <p:nvPr userDrawn="1"/>
        </p:nvSpPr>
        <p:spPr>
          <a:xfrm>
            <a:off x="7445830" y="0"/>
            <a:ext cx="474617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BE9518-FC9F-4AEE-A8D9-179087A093FA}"/>
              </a:ext>
            </a:extLst>
          </p:cNvPr>
          <p:cNvGrpSpPr/>
          <p:nvPr userDrawn="1"/>
        </p:nvGrpSpPr>
        <p:grpSpPr>
          <a:xfrm>
            <a:off x="4919789" y="1506947"/>
            <a:ext cx="9108984" cy="5096241"/>
            <a:chOff x="392849" y="1252135"/>
            <a:chExt cx="10019882" cy="56058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1364C-7418-47A5-BDD3-AF5FD3FB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849" y="1252135"/>
              <a:ext cx="10019882" cy="560586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1134C73-CC50-4CFC-8FBE-05D421475502}"/>
                </a:ext>
              </a:extLst>
            </p:cNvPr>
            <p:cNvSpPr/>
            <p:nvPr/>
          </p:nvSpPr>
          <p:spPr>
            <a:xfrm>
              <a:off x="2306867" y="1493094"/>
              <a:ext cx="6283163" cy="3966154"/>
            </a:xfrm>
            <a:custGeom>
              <a:avLst/>
              <a:gdLst>
                <a:gd name="connsiteX0" fmla="*/ 0 w 6283163"/>
                <a:gd name="connsiteY0" fmla="*/ 0 h 3904343"/>
                <a:gd name="connsiteX1" fmla="*/ 6283163 w 6283163"/>
                <a:gd name="connsiteY1" fmla="*/ 0 h 3904343"/>
                <a:gd name="connsiteX2" fmla="*/ 6283163 w 6283163"/>
                <a:gd name="connsiteY2" fmla="*/ 3904343 h 3904343"/>
                <a:gd name="connsiteX3" fmla="*/ 0 w 6283163"/>
                <a:gd name="connsiteY3" fmla="*/ 3904343 h 390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3163" h="3904343">
                  <a:moveTo>
                    <a:pt x="0" y="0"/>
                  </a:moveTo>
                  <a:lnTo>
                    <a:pt x="6283163" y="0"/>
                  </a:lnTo>
                  <a:lnTo>
                    <a:pt x="6283163" y="3904343"/>
                  </a:lnTo>
                  <a:lnTo>
                    <a:pt x="0" y="3904343"/>
                  </a:ln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7EA8C5-7363-42B4-82DD-AA608CE3AF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805" y="1767096"/>
            <a:ext cx="5711967" cy="3569896"/>
          </a:xfrm>
          <a:custGeom>
            <a:avLst/>
            <a:gdLst>
              <a:gd name="connsiteX0" fmla="*/ 0 w 5711967"/>
              <a:gd name="connsiteY0" fmla="*/ 0 h 3569896"/>
              <a:gd name="connsiteX1" fmla="*/ 5711967 w 5711967"/>
              <a:gd name="connsiteY1" fmla="*/ 0 h 3569896"/>
              <a:gd name="connsiteX2" fmla="*/ 5711967 w 5711967"/>
              <a:gd name="connsiteY2" fmla="*/ 3569896 h 3569896"/>
              <a:gd name="connsiteX3" fmla="*/ 0 w 5711967"/>
              <a:gd name="connsiteY3" fmla="*/ 3569896 h 35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1967" h="3569896">
                <a:moveTo>
                  <a:pt x="0" y="0"/>
                </a:moveTo>
                <a:lnTo>
                  <a:pt x="5711967" y="0"/>
                </a:lnTo>
                <a:lnTo>
                  <a:pt x="5711967" y="3569896"/>
                </a:lnTo>
                <a:lnTo>
                  <a:pt x="0" y="35698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323464-E897-47F0-B7C3-C65A527E5304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707CB-DFEA-462F-887B-4F445EBEB2BE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8F6EF6-2CC7-4261-87B2-59874D8F6ADC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46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BE9518-FC9F-4AEE-A8D9-179087A093FA}"/>
              </a:ext>
            </a:extLst>
          </p:cNvPr>
          <p:cNvGrpSpPr/>
          <p:nvPr userDrawn="1"/>
        </p:nvGrpSpPr>
        <p:grpSpPr>
          <a:xfrm>
            <a:off x="4919789" y="1506947"/>
            <a:ext cx="9108984" cy="5096241"/>
            <a:chOff x="392849" y="1252135"/>
            <a:chExt cx="10019882" cy="56058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1364C-7418-47A5-BDD3-AF5FD3FB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849" y="1252135"/>
              <a:ext cx="10019882" cy="560586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1134C73-CC50-4CFC-8FBE-05D421475502}"/>
                </a:ext>
              </a:extLst>
            </p:cNvPr>
            <p:cNvSpPr/>
            <p:nvPr/>
          </p:nvSpPr>
          <p:spPr>
            <a:xfrm>
              <a:off x="2306867" y="1493094"/>
              <a:ext cx="6283163" cy="3966154"/>
            </a:xfrm>
            <a:custGeom>
              <a:avLst/>
              <a:gdLst>
                <a:gd name="connsiteX0" fmla="*/ 0 w 6283163"/>
                <a:gd name="connsiteY0" fmla="*/ 0 h 3904343"/>
                <a:gd name="connsiteX1" fmla="*/ 6283163 w 6283163"/>
                <a:gd name="connsiteY1" fmla="*/ 0 h 3904343"/>
                <a:gd name="connsiteX2" fmla="*/ 6283163 w 6283163"/>
                <a:gd name="connsiteY2" fmla="*/ 3904343 h 3904343"/>
                <a:gd name="connsiteX3" fmla="*/ 0 w 6283163"/>
                <a:gd name="connsiteY3" fmla="*/ 3904343 h 390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3163" h="3904343">
                  <a:moveTo>
                    <a:pt x="0" y="0"/>
                  </a:moveTo>
                  <a:lnTo>
                    <a:pt x="6283163" y="0"/>
                  </a:lnTo>
                  <a:lnTo>
                    <a:pt x="6283163" y="3904343"/>
                  </a:lnTo>
                  <a:lnTo>
                    <a:pt x="0" y="3904343"/>
                  </a:ln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7EA8C5-7363-42B4-82DD-AA608CE3AF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805" y="1767096"/>
            <a:ext cx="5711967" cy="3569896"/>
          </a:xfrm>
          <a:custGeom>
            <a:avLst/>
            <a:gdLst>
              <a:gd name="connsiteX0" fmla="*/ 0 w 5711967"/>
              <a:gd name="connsiteY0" fmla="*/ 0 h 3569896"/>
              <a:gd name="connsiteX1" fmla="*/ 5711967 w 5711967"/>
              <a:gd name="connsiteY1" fmla="*/ 0 h 3569896"/>
              <a:gd name="connsiteX2" fmla="*/ 5711967 w 5711967"/>
              <a:gd name="connsiteY2" fmla="*/ 3569896 h 3569896"/>
              <a:gd name="connsiteX3" fmla="*/ 0 w 5711967"/>
              <a:gd name="connsiteY3" fmla="*/ 3569896 h 35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1967" h="3569896">
                <a:moveTo>
                  <a:pt x="0" y="0"/>
                </a:moveTo>
                <a:lnTo>
                  <a:pt x="5711967" y="0"/>
                </a:lnTo>
                <a:lnTo>
                  <a:pt x="5711967" y="3569896"/>
                </a:lnTo>
                <a:lnTo>
                  <a:pt x="0" y="35698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323464-E897-47F0-B7C3-C65A527E5304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707CB-DFEA-462F-887B-4F445EBEB2BE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8F6EF6-2CC7-4261-87B2-59874D8F6ADC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5571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BE9518-FC9F-4AEE-A8D9-179087A093FA}"/>
              </a:ext>
            </a:extLst>
          </p:cNvPr>
          <p:cNvGrpSpPr/>
          <p:nvPr userDrawn="1"/>
        </p:nvGrpSpPr>
        <p:grpSpPr>
          <a:xfrm>
            <a:off x="-2202905" y="1527984"/>
            <a:ext cx="9108984" cy="5096241"/>
            <a:chOff x="392849" y="1252135"/>
            <a:chExt cx="10019882" cy="56058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1364C-7418-47A5-BDD3-AF5FD3FB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849" y="1252135"/>
              <a:ext cx="10019882" cy="560586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1134C73-CC50-4CFC-8FBE-05D421475502}"/>
                </a:ext>
              </a:extLst>
            </p:cNvPr>
            <p:cNvSpPr/>
            <p:nvPr/>
          </p:nvSpPr>
          <p:spPr>
            <a:xfrm>
              <a:off x="2306867" y="1493094"/>
              <a:ext cx="6283163" cy="3966154"/>
            </a:xfrm>
            <a:custGeom>
              <a:avLst/>
              <a:gdLst>
                <a:gd name="connsiteX0" fmla="*/ 0 w 6283163"/>
                <a:gd name="connsiteY0" fmla="*/ 0 h 3904343"/>
                <a:gd name="connsiteX1" fmla="*/ 6283163 w 6283163"/>
                <a:gd name="connsiteY1" fmla="*/ 0 h 3904343"/>
                <a:gd name="connsiteX2" fmla="*/ 6283163 w 6283163"/>
                <a:gd name="connsiteY2" fmla="*/ 3904343 h 3904343"/>
                <a:gd name="connsiteX3" fmla="*/ 0 w 6283163"/>
                <a:gd name="connsiteY3" fmla="*/ 3904343 h 390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3163" h="3904343">
                  <a:moveTo>
                    <a:pt x="0" y="0"/>
                  </a:moveTo>
                  <a:lnTo>
                    <a:pt x="6283163" y="0"/>
                  </a:lnTo>
                  <a:lnTo>
                    <a:pt x="6283163" y="3904343"/>
                  </a:lnTo>
                  <a:lnTo>
                    <a:pt x="0" y="3904343"/>
                  </a:ln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7EA8C5-7363-42B4-82DD-AA608CE3AF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462889" y="1788133"/>
            <a:ext cx="5711967" cy="3569896"/>
          </a:xfrm>
          <a:custGeom>
            <a:avLst/>
            <a:gdLst>
              <a:gd name="connsiteX0" fmla="*/ 0 w 5711967"/>
              <a:gd name="connsiteY0" fmla="*/ 0 h 3569896"/>
              <a:gd name="connsiteX1" fmla="*/ 5711967 w 5711967"/>
              <a:gd name="connsiteY1" fmla="*/ 0 h 3569896"/>
              <a:gd name="connsiteX2" fmla="*/ 5711967 w 5711967"/>
              <a:gd name="connsiteY2" fmla="*/ 3569896 h 3569896"/>
              <a:gd name="connsiteX3" fmla="*/ 0 w 5711967"/>
              <a:gd name="connsiteY3" fmla="*/ 3569896 h 35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1967" h="3569896">
                <a:moveTo>
                  <a:pt x="0" y="0"/>
                </a:moveTo>
                <a:lnTo>
                  <a:pt x="5711967" y="0"/>
                </a:lnTo>
                <a:lnTo>
                  <a:pt x="5711967" y="3569896"/>
                </a:lnTo>
                <a:lnTo>
                  <a:pt x="0" y="35698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323464-E897-47F0-B7C3-C65A527E5304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707CB-DFEA-462F-887B-4F445EBEB2BE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8F6EF6-2CC7-4261-87B2-59874D8F6ADC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82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23496BF-36B3-4B73-9F66-FF64D593736B}"/>
              </a:ext>
            </a:extLst>
          </p:cNvPr>
          <p:cNvSpPr/>
          <p:nvPr userDrawn="1"/>
        </p:nvSpPr>
        <p:spPr>
          <a:xfrm>
            <a:off x="0" y="3866240"/>
            <a:ext cx="12192000" cy="29917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01897-3557-497C-9C52-E24A57B27342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A20C7-2B87-45E9-B78F-F26DAB8048C3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0087D5-EADF-4FAE-BE6E-F5A3D1ECD7D5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CE07F9-88DA-428A-9B79-42C86D03FF9C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96019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340AC42-7A52-4E23-997A-A99763B3E299}"/>
              </a:ext>
            </a:extLst>
          </p:cNvPr>
          <p:cNvGrpSpPr/>
          <p:nvPr userDrawn="1"/>
        </p:nvGrpSpPr>
        <p:grpSpPr>
          <a:xfrm>
            <a:off x="496076" y="1401700"/>
            <a:ext cx="6990703" cy="4054600"/>
            <a:chOff x="496076" y="1401700"/>
            <a:chExt cx="6990703" cy="4054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65D7E3-B45A-49F7-95B6-D5CFCFB1E06C}"/>
                </a:ext>
              </a:extLst>
            </p:cNvPr>
            <p:cNvSpPr/>
            <p:nvPr userDrawn="1"/>
          </p:nvSpPr>
          <p:spPr>
            <a:xfrm>
              <a:off x="496076" y="1757740"/>
              <a:ext cx="6990701" cy="369856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dirty="0"/>
            </a:p>
          </p:txBody>
        </p:sp>
        <p:sp>
          <p:nvSpPr>
            <p:cNvPr id="4" name="Round Same Side Corner Rectangle 1">
              <a:extLst>
                <a:ext uri="{FF2B5EF4-FFF2-40B4-BE49-F238E27FC236}">
                  <a16:creationId xmlns:a16="http://schemas.microsoft.com/office/drawing/2014/main" id="{80025E5A-FCDD-4105-984F-5D9AF677C0BB}"/>
                </a:ext>
              </a:extLst>
            </p:cNvPr>
            <p:cNvSpPr/>
            <p:nvPr/>
          </p:nvSpPr>
          <p:spPr>
            <a:xfrm>
              <a:off x="496078" y="1401700"/>
              <a:ext cx="6990701" cy="356040"/>
            </a:xfrm>
            <a:prstGeom prst="round2SameRect">
              <a:avLst>
                <a:gd name="adj1" fmla="val 14928"/>
                <a:gd name="adj2" fmla="val 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4378CB-0BE0-4C54-B772-1795BA34EBFD}"/>
                </a:ext>
              </a:extLst>
            </p:cNvPr>
            <p:cNvGrpSpPr/>
            <p:nvPr/>
          </p:nvGrpSpPr>
          <p:grpSpPr>
            <a:xfrm>
              <a:off x="783098" y="1537287"/>
              <a:ext cx="497397" cy="84869"/>
              <a:chOff x="-132175" y="1592555"/>
              <a:chExt cx="531045" cy="90610"/>
            </a:xfrm>
          </p:grpSpPr>
          <p:sp>
            <p:nvSpPr>
              <p:cNvPr id="7" name="Rectangle 22">
                <a:extLst>
                  <a:ext uri="{FF2B5EF4-FFF2-40B4-BE49-F238E27FC236}">
                    <a16:creationId xmlns:a16="http://schemas.microsoft.com/office/drawing/2014/main" id="{6EC78016-C89C-4635-9FB8-9E09B194FADD}"/>
                  </a:ext>
                </a:extLst>
              </p:cNvPr>
              <p:cNvSpPr/>
              <p:nvPr/>
            </p:nvSpPr>
            <p:spPr>
              <a:xfrm>
                <a:off x="309172" y="1592555"/>
                <a:ext cx="89698" cy="9061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1F1212D0-D9B0-458F-B76E-FA21D6374099}"/>
                  </a:ext>
                </a:extLst>
              </p:cNvPr>
              <p:cNvSpPr/>
              <p:nvPr/>
            </p:nvSpPr>
            <p:spPr>
              <a:xfrm>
                <a:off x="-132175" y="1592555"/>
                <a:ext cx="89698" cy="906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EF1E399C-DC96-409D-85F9-B074E09DAEB7}"/>
                  </a:ext>
                </a:extLst>
              </p:cNvPr>
              <p:cNvSpPr/>
              <p:nvPr/>
            </p:nvSpPr>
            <p:spPr>
              <a:xfrm>
                <a:off x="88498" y="1592555"/>
                <a:ext cx="89698" cy="906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590D56-E5D6-4882-86CC-C58B2DB63B76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496076" y="1757739"/>
            <a:ext cx="6990701" cy="3698560"/>
          </a:xfrm>
          <a:custGeom>
            <a:avLst/>
            <a:gdLst>
              <a:gd name="connsiteX0" fmla="*/ 0 w 6990701"/>
              <a:gd name="connsiteY0" fmla="*/ 0 h 3698560"/>
              <a:gd name="connsiteX1" fmla="*/ 6990701 w 6990701"/>
              <a:gd name="connsiteY1" fmla="*/ 0 h 3698560"/>
              <a:gd name="connsiteX2" fmla="*/ 6990701 w 6990701"/>
              <a:gd name="connsiteY2" fmla="*/ 3698560 h 3698560"/>
              <a:gd name="connsiteX3" fmla="*/ 0 w 6990701"/>
              <a:gd name="connsiteY3" fmla="*/ 3698560 h 369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0701" h="3698560">
                <a:moveTo>
                  <a:pt x="0" y="0"/>
                </a:moveTo>
                <a:lnTo>
                  <a:pt x="6990701" y="0"/>
                </a:lnTo>
                <a:lnTo>
                  <a:pt x="6990701" y="3698560"/>
                </a:lnTo>
                <a:lnTo>
                  <a:pt x="0" y="369856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079500" dist="736600" dir="2700000" sx="84000" sy="84000" algn="ctr" rotWithShape="0">
              <a:srgbClr val="000000">
                <a:alpha val="13000"/>
              </a:srgb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48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0BABDF-CA3C-4003-86AE-1368AA20EF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0600" y="1950455"/>
            <a:ext cx="1202772" cy="1202772"/>
          </a:xfrm>
          <a:custGeom>
            <a:avLst/>
            <a:gdLst>
              <a:gd name="connsiteX0" fmla="*/ 0 w 1202772"/>
              <a:gd name="connsiteY0" fmla="*/ 0 h 1202772"/>
              <a:gd name="connsiteX1" fmla="*/ 1202772 w 1202772"/>
              <a:gd name="connsiteY1" fmla="*/ 0 h 1202772"/>
              <a:gd name="connsiteX2" fmla="*/ 1202772 w 1202772"/>
              <a:gd name="connsiteY2" fmla="*/ 1202772 h 1202772"/>
              <a:gd name="connsiteX3" fmla="*/ 0 w 1202772"/>
              <a:gd name="connsiteY3" fmla="*/ 1202772 h 12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2772" h="1202772">
                <a:moveTo>
                  <a:pt x="0" y="0"/>
                </a:moveTo>
                <a:lnTo>
                  <a:pt x="1202772" y="0"/>
                </a:lnTo>
                <a:lnTo>
                  <a:pt x="1202772" y="1202772"/>
                </a:lnTo>
                <a:lnTo>
                  <a:pt x="0" y="120277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88647-170D-45F6-9F80-B4AF2E3E21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4919" y="1950456"/>
            <a:ext cx="1202772" cy="1202772"/>
          </a:xfrm>
          <a:custGeom>
            <a:avLst/>
            <a:gdLst>
              <a:gd name="connsiteX0" fmla="*/ 0 w 1202772"/>
              <a:gd name="connsiteY0" fmla="*/ 0 h 1202772"/>
              <a:gd name="connsiteX1" fmla="*/ 1202772 w 1202772"/>
              <a:gd name="connsiteY1" fmla="*/ 0 h 1202772"/>
              <a:gd name="connsiteX2" fmla="*/ 1202772 w 1202772"/>
              <a:gd name="connsiteY2" fmla="*/ 1202772 h 1202772"/>
              <a:gd name="connsiteX3" fmla="*/ 0 w 1202772"/>
              <a:gd name="connsiteY3" fmla="*/ 1202772 h 12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2772" h="1202772">
                <a:moveTo>
                  <a:pt x="0" y="0"/>
                </a:moveTo>
                <a:lnTo>
                  <a:pt x="1202772" y="0"/>
                </a:lnTo>
                <a:lnTo>
                  <a:pt x="1202772" y="1202772"/>
                </a:lnTo>
                <a:lnTo>
                  <a:pt x="0" y="120277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5217F67-4206-4575-88C6-08BBEB206F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6818" y="4697348"/>
            <a:ext cx="1202772" cy="1202772"/>
          </a:xfrm>
          <a:custGeom>
            <a:avLst/>
            <a:gdLst>
              <a:gd name="connsiteX0" fmla="*/ 0 w 1202772"/>
              <a:gd name="connsiteY0" fmla="*/ 0 h 1202772"/>
              <a:gd name="connsiteX1" fmla="*/ 1202772 w 1202772"/>
              <a:gd name="connsiteY1" fmla="*/ 0 h 1202772"/>
              <a:gd name="connsiteX2" fmla="*/ 1202772 w 1202772"/>
              <a:gd name="connsiteY2" fmla="*/ 1202772 h 1202772"/>
              <a:gd name="connsiteX3" fmla="*/ 0 w 1202772"/>
              <a:gd name="connsiteY3" fmla="*/ 1202772 h 12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2772" h="1202772">
                <a:moveTo>
                  <a:pt x="0" y="0"/>
                </a:moveTo>
                <a:lnTo>
                  <a:pt x="1202772" y="0"/>
                </a:lnTo>
                <a:lnTo>
                  <a:pt x="1202772" y="1202772"/>
                </a:lnTo>
                <a:lnTo>
                  <a:pt x="0" y="120277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85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022FEC-60F5-4FAB-8B61-125BFD1BF6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13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A1030A-858E-4EE5-974A-86E3FB7E1B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66801"/>
            <a:ext cx="12192000" cy="4692424"/>
          </a:xfrm>
          <a:custGeom>
            <a:avLst/>
            <a:gdLst>
              <a:gd name="connsiteX0" fmla="*/ 0 w 11201400"/>
              <a:gd name="connsiteY0" fmla="*/ 0 h 4692424"/>
              <a:gd name="connsiteX1" fmla="*/ 11201400 w 11201400"/>
              <a:gd name="connsiteY1" fmla="*/ 0 h 4692424"/>
              <a:gd name="connsiteX2" fmla="*/ 11201400 w 11201400"/>
              <a:gd name="connsiteY2" fmla="*/ 4692424 h 4692424"/>
              <a:gd name="connsiteX3" fmla="*/ 0 w 11201400"/>
              <a:gd name="connsiteY3" fmla="*/ 4692424 h 469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1400" h="4692424">
                <a:moveTo>
                  <a:pt x="0" y="0"/>
                </a:moveTo>
                <a:lnTo>
                  <a:pt x="11201400" y="0"/>
                </a:lnTo>
                <a:lnTo>
                  <a:pt x="11201400" y="4692424"/>
                </a:lnTo>
                <a:lnTo>
                  <a:pt x="0" y="4692424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05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96EE57D-4A3C-4A60-9A7C-00F9CC4A1E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7304" y="2398017"/>
            <a:ext cx="4639543" cy="2514600"/>
          </a:xfrm>
          <a:custGeom>
            <a:avLst/>
            <a:gdLst>
              <a:gd name="connsiteX0" fmla="*/ 0 w 4639543"/>
              <a:gd name="connsiteY0" fmla="*/ 0 h 2514600"/>
              <a:gd name="connsiteX1" fmla="*/ 4639543 w 4639543"/>
              <a:gd name="connsiteY1" fmla="*/ 0 h 2514600"/>
              <a:gd name="connsiteX2" fmla="*/ 4639543 w 4639543"/>
              <a:gd name="connsiteY2" fmla="*/ 2514600 h 2514600"/>
              <a:gd name="connsiteX3" fmla="*/ 0 w 4639543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9543" h="2514600">
                <a:moveTo>
                  <a:pt x="0" y="0"/>
                </a:moveTo>
                <a:lnTo>
                  <a:pt x="4639543" y="0"/>
                </a:lnTo>
                <a:lnTo>
                  <a:pt x="4639543" y="2514600"/>
                </a:lnTo>
                <a:lnTo>
                  <a:pt x="0" y="25146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DE4CC4E-46D2-4EB1-AF23-C6264F226B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5153" y="2398017"/>
            <a:ext cx="4639543" cy="2514600"/>
          </a:xfrm>
          <a:custGeom>
            <a:avLst/>
            <a:gdLst>
              <a:gd name="connsiteX0" fmla="*/ 0 w 4639543"/>
              <a:gd name="connsiteY0" fmla="*/ 0 h 2514600"/>
              <a:gd name="connsiteX1" fmla="*/ 4639543 w 4639543"/>
              <a:gd name="connsiteY1" fmla="*/ 0 h 2514600"/>
              <a:gd name="connsiteX2" fmla="*/ 4639543 w 4639543"/>
              <a:gd name="connsiteY2" fmla="*/ 2514600 h 2514600"/>
              <a:gd name="connsiteX3" fmla="*/ 0 w 4639543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9543" h="2514600">
                <a:moveTo>
                  <a:pt x="0" y="0"/>
                </a:moveTo>
                <a:lnTo>
                  <a:pt x="4639543" y="0"/>
                </a:lnTo>
                <a:lnTo>
                  <a:pt x="4639543" y="2514600"/>
                </a:lnTo>
                <a:lnTo>
                  <a:pt x="0" y="25146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954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8CB55C-5343-4806-9EE3-DF440B1B79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9B3A726-4B3B-42AF-925E-1A614BC69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5087A0-246E-4236-90DB-FD5F17163711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264314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97DEDE-B325-4E0C-A8C9-1A1DD256DB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5161" y="0"/>
            <a:ext cx="4816839" cy="6858000"/>
          </a:xfrm>
          <a:custGeom>
            <a:avLst/>
            <a:gdLst>
              <a:gd name="connsiteX0" fmla="*/ 0 w 4684651"/>
              <a:gd name="connsiteY0" fmla="*/ 0 h 4114800"/>
              <a:gd name="connsiteX1" fmla="*/ 4684651 w 4684651"/>
              <a:gd name="connsiteY1" fmla="*/ 0 h 4114800"/>
              <a:gd name="connsiteX2" fmla="*/ 4684651 w 4684651"/>
              <a:gd name="connsiteY2" fmla="*/ 4114800 h 4114800"/>
              <a:gd name="connsiteX3" fmla="*/ 0 w 4684651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4651" h="4114800">
                <a:moveTo>
                  <a:pt x="0" y="0"/>
                </a:moveTo>
                <a:lnTo>
                  <a:pt x="4684651" y="0"/>
                </a:lnTo>
                <a:lnTo>
                  <a:pt x="4684651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23496BF-36B3-4B73-9F66-FF64D593736B}"/>
              </a:ext>
            </a:extLst>
          </p:cNvPr>
          <p:cNvSpPr/>
          <p:nvPr userDrawn="1"/>
        </p:nvSpPr>
        <p:spPr>
          <a:xfrm>
            <a:off x="0" y="3866240"/>
            <a:ext cx="12192000" cy="29917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04D6C-486D-4CD6-AF5D-E89E4A6146B7}"/>
              </a:ext>
            </a:extLst>
          </p:cNvPr>
          <p:cNvGrpSpPr/>
          <p:nvPr userDrawn="1"/>
        </p:nvGrpSpPr>
        <p:grpSpPr>
          <a:xfrm>
            <a:off x="11560184" y="6347226"/>
            <a:ext cx="631816" cy="283014"/>
            <a:chOff x="11560184" y="6347226"/>
            <a:chExt cx="631816" cy="2830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901897-3557-497C-9C52-E24A57B27342}"/>
                </a:ext>
              </a:extLst>
            </p:cNvPr>
            <p:cNvSpPr/>
            <p:nvPr userDrawn="1"/>
          </p:nvSpPr>
          <p:spPr>
            <a:xfrm>
              <a:off x="11560184" y="6347565"/>
              <a:ext cx="550854" cy="2826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A20C7-2B87-45E9-B78F-F26DAB8048C3}"/>
                </a:ext>
              </a:extLst>
            </p:cNvPr>
            <p:cNvSpPr txBox="1"/>
            <p:nvPr userDrawn="1"/>
          </p:nvSpPr>
          <p:spPr>
            <a:xfrm rot="10800000" flipV="1">
              <a:off x="11588362" y="6347226"/>
              <a:ext cx="469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60E2A6B-A809-4840-BF14-8648BC0BDF87}" type="slidenum">
                <a:rPr lang="id-ID" sz="1200" b="1" i="0" smtClean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pPr algn="ctr"/>
                <a:t>‹#›</a:t>
              </a:fld>
              <a:endParaRPr lang="id-ID" sz="4800" b="1" i="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0087D5-EADF-4FAE-BE6E-F5A3D1ECD7D5}"/>
                </a:ext>
              </a:extLst>
            </p:cNvPr>
            <p:cNvSpPr/>
            <p:nvPr userDrawn="1"/>
          </p:nvSpPr>
          <p:spPr>
            <a:xfrm>
              <a:off x="12086440" y="6347565"/>
              <a:ext cx="105560" cy="282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7B4A71-9E8E-46D0-9312-4C4D0F9A95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2514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37AB0CC-AEDD-4B8C-9AFA-67371640EA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09819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A632914-3C73-4816-9322-C2BE46A882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7123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BAB45CD-EA20-4559-B635-6A8C23386D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00317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DE1B4-45E6-4C6A-9FEB-F17654992AD4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3836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624239D-68EA-41CA-9E6D-71AAE78B9825}"/>
              </a:ext>
            </a:extLst>
          </p:cNvPr>
          <p:cNvSpPr/>
          <p:nvPr userDrawn="1"/>
        </p:nvSpPr>
        <p:spPr>
          <a:xfrm>
            <a:off x="0" y="0"/>
            <a:ext cx="12192000" cy="29917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F916E22-DDB2-4E6C-A1B6-A679A63F6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624239D-68EA-41CA-9E6D-71AAE78B9825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A3B71A-DFED-40B0-841B-98988DE83F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9203" y="1066800"/>
            <a:ext cx="4142195" cy="4989226"/>
          </a:xfrm>
          <a:custGeom>
            <a:avLst/>
            <a:gdLst>
              <a:gd name="connsiteX0" fmla="*/ 0 w 4142195"/>
              <a:gd name="connsiteY0" fmla="*/ 0 h 4989226"/>
              <a:gd name="connsiteX1" fmla="*/ 4142195 w 4142195"/>
              <a:gd name="connsiteY1" fmla="*/ 0 h 4989226"/>
              <a:gd name="connsiteX2" fmla="*/ 4142195 w 4142195"/>
              <a:gd name="connsiteY2" fmla="*/ 4989226 h 4989226"/>
              <a:gd name="connsiteX3" fmla="*/ 0 w 4142195"/>
              <a:gd name="connsiteY3" fmla="*/ 4989226 h 498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2195" h="4989226">
                <a:moveTo>
                  <a:pt x="0" y="0"/>
                </a:moveTo>
                <a:lnTo>
                  <a:pt x="4142195" y="0"/>
                </a:lnTo>
                <a:lnTo>
                  <a:pt x="4142195" y="4989226"/>
                </a:lnTo>
                <a:lnTo>
                  <a:pt x="0" y="498922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1AD4268-64AC-4EDA-A7B4-C5CCBA191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7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FB8499-A84F-44BE-AF17-1BEFBC60C258}"/>
              </a:ext>
            </a:extLst>
          </p:cNvPr>
          <p:cNvSpPr/>
          <p:nvPr userDrawn="1"/>
        </p:nvSpPr>
        <p:spPr>
          <a:xfrm>
            <a:off x="0" y="0"/>
            <a:ext cx="5862741" cy="6858000"/>
          </a:xfrm>
          <a:prstGeom prst="rect">
            <a:avLst/>
          </a:pr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BD27BF6-3C10-491A-A032-E565A859F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5F2CC9-6CF9-4B0D-A8F7-149A48850122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428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6296969-4574-4E2B-AB17-1869F3D999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829800" cy="6857999"/>
          </a:xfrm>
          <a:custGeom>
            <a:avLst/>
            <a:gdLst>
              <a:gd name="connsiteX0" fmla="*/ 0 w 9829800"/>
              <a:gd name="connsiteY0" fmla="*/ 0 h 6857999"/>
              <a:gd name="connsiteX1" fmla="*/ 9829800 w 9829800"/>
              <a:gd name="connsiteY1" fmla="*/ 0 h 6857999"/>
              <a:gd name="connsiteX2" fmla="*/ 9829800 w 9829800"/>
              <a:gd name="connsiteY2" fmla="*/ 6857999 h 6857999"/>
              <a:gd name="connsiteX3" fmla="*/ 0 w 98298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800" h="6857999">
                <a:moveTo>
                  <a:pt x="0" y="0"/>
                </a:moveTo>
                <a:lnTo>
                  <a:pt x="9829800" y="0"/>
                </a:lnTo>
                <a:lnTo>
                  <a:pt x="98298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CC9041-3421-498C-A5D3-671B705574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6E06C-1F94-45B1-AF58-86E83109ADC7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9624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004AA9-A207-4583-B32A-998CA69C48E7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AE5A4-E40E-4B9E-B73D-961045109286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5A0563-0A81-44CC-B1EC-853D33BFE4EB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D81038-8D4B-4F13-8F16-B106505E1FCF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F10133E-669E-4DBB-8C7E-5ABD0428EFA6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2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79" r:id="rId3"/>
    <p:sldLayoutId id="2147483693" r:id="rId4"/>
    <p:sldLayoutId id="2147483694" r:id="rId5"/>
    <p:sldLayoutId id="2147483680" r:id="rId6"/>
    <p:sldLayoutId id="2147483695" r:id="rId7"/>
    <p:sldLayoutId id="2147483682" r:id="rId8"/>
    <p:sldLayoutId id="2147483689" r:id="rId9"/>
    <p:sldLayoutId id="2147483683" r:id="rId10"/>
    <p:sldLayoutId id="2147483692" r:id="rId11"/>
    <p:sldLayoutId id="2147483664" r:id="rId12"/>
    <p:sldLayoutId id="2147483652" r:id="rId13"/>
    <p:sldLayoutId id="2147483656" r:id="rId14"/>
    <p:sldLayoutId id="2147483691" r:id="rId15"/>
    <p:sldLayoutId id="2147483653" r:id="rId16"/>
    <p:sldLayoutId id="2147483660" r:id="rId17"/>
    <p:sldLayoutId id="2147483650" r:id="rId18"/>
    <p:sldLayoutId id="2147483696" r:id="rId19"/>
    <p:sldLayoutId id="2147483688" r:id="rId20"/>
    <p:sldLayoutId id="2147483654" r:id="rId21"/>
    <p:sldLayoutId id="2147483666" r:id="rId22"/>
    <p:sldLayoutId id="2147483658" r:id="rId23"/>
    <p:sldLayoutId id="2147483655" r:id="rId24"/>
    <p:sldLayoutId id="2147483657" r:id="rId25"/>
    <p:sldLayoutId id="2147483659" r:id="rId26"/>
    <p:sldLayoutId id="2147483661" r:id="rId27"/>
    <p:sldLayoutId id="2147483663" r:id="rId28"/>
    <p:sldLayoutId id="2147483665" r:id="rId29"/>
    <p:sldLayoutId id="2147483668" r:id="rId30"/>
    <p:sldLayoutId id="2147483669" r:id="rId31"/>
    <p:sldLayoutId id="2147483670" r:id="rId32"/>
    <p:sldLayoutId id="2147483671" r:id="rId33"/>
    <p:sldLayoutId id="2147483672" r:id="rId34"/>
    <p:sldLayoutId id="2147483673" r:id="rId35"/>
    <p:sldLayoutId id="2147483674" r:id="rId36"/>
    <p:sldLayoutId id="2147483675" r:id="rId37"/>
    <p:sldLayoutId id="2147483697" r:id="rId38"/>
    <p:sldLayoutId id="2147483699" r:id="rId39"/>
    <p:sldLayoutId id="2147483676" r:id="rId40"/>
    <p:sldLayoutId id="2147483677" r:id="rId41"/>
    <p:sldLayoutId id="2147483678" r:id="rId42"/>
    <p:sldLayoutId id="2147483684" r:id="rId43"/>
    <p:sldLayoutId id="2147483685" r:id="rId44"/>
    <p:sldLayoutId id="2147483686" r:id="rId45"/>
    <p:sldLayoutId id="2147483687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4" userDrawn="1">
          <p15:clr>
            <a:srgbClr val="F26B43"/>
          </p15:clr>
        </p15:guide>
        <p15:guide id="2" pos="7056" userDrawn="1">
          <p15:clr>
            <a:srgbClr val="F26B43"/>
          </p15:clr>
        </p15:guide>
        <p15:guide id="3" orient="horz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417C17A-DAED-4878-8863-B24FAA95E4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3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FC39E1-138F-47F9-84E3-A16828965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E104E67-5FFE-4181-95E2-F8D4975848C6}"/>
              </a:ext>
            </a:extLst>
          </p:cNvPr>
          <p:cNvSpPr txBox="1"/>
          <p:nvPr/>
        </p:nvSpPr>
        <p:spPr>
          <a:xfrm>
            <a:off x="5608208" y="1725097"/>
            <a:ext cx="5563783" cy="3144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kern="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Segoe UI" panose="020B0502040204020203" pitchFamily="34" charset="0"/>
              </a:rPr>
              <a:t>In the New Supply Chain Management Landscape…</a:t>
            </a:r>
          </a:p>
          <a:p>
            <a:pPr>
              <a:lnSpc>
                <a:spcPts val="2600"/>
              </a:lnSpc>
            </a:pPr>
            <a:endParaRPr lang="en-US" sz="2400" kern="0" dirty="0">
              <a:solidFill>
                <a:schemeClr val="bg1"/>
              </a:solidFill>
              <a:latin typeface="+mj-lt"/>
              <a:ea typeface="Roboto Light" panose="02000000000000000000" pitchFamily="2" charset="0"/>
              <a:cs typeface="Segoe UI" panose="020B0502040204020203" pitchFamily="34" charset="0"/>
            </a:endParaRPr>
          </a:p>
          <a:p>
            <a:pPr>
              <a:lnSpc>
                <a:spcPts val="2600"/>
              </a:lnSpc>
            </a:pPr>
            <a:r>
              <a:rPr lang="en-US" sz="2400" kern="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Segoe UI" panose="020B0502040204020203" pitchFamily="34" charset="0"/>
              </a:rPr>
              <a:t>You Get the Supply Chain</a:t>
            </a:r>
            <a:br>
              <a:rPr lang="en-US" sz="2400" kern="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Segoe UI" panose="020B0502040204020203" pitchFamily="34" charset="0"/>
              </a:rPr>
            </a:br>
            <a:r>
              <a:rPr lang="en-US" sz="2400" kern="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Segoe UI" panose="020B0502040204020203" pitchFamily="34" charset="0"/>
              </a:rPr>
              <a:t>You are Willing to Live With!</a:t>
            </a:r>
          </a:p>
          <a:p>
            <a:pPr>
              <a:lnSpc>
                <a:spcPts val="2600"/>
              </a:lnSpc>
            </a:pPr>
            <a:endParaRPr lang="en-US" sz="2000" kern="0" dirty="0">
              <a:solidFill>
                <a:schemeClr val="bg1"/>
              </a:solidFill>
              <a:latin typeface="+mj-lt"/>
              <a:ea typeface="Roboto Light" panose="020000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30000"/>
              </a:lnSpc>
            </a:pPr>
            <a:r>
              <a:rPr lang="en-US" kern="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Segoe UI" panose="020B0502040204020203" pitchFamily="34" charset="0"/>
              </a:rPr>
              <a:t>Health &amp; Personal Care Logistics Conference </a:t>
            </a:r>
          </a:p>
          <a:p>
            <a:pPr>
              <a:lnSpc>
                <a:spcPct val="130000"/>
              </a:lnSpc>
            </a:pPr>
            <a:r>
              <a:rPr lang="en-US" kern="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kern="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Segoe UI" panose="020B0502040204020203" pitchFamily="34" charset="0"/>
              </a:rPr>
              <a:t>March 15, 2022</a:t>
            </a:r>
            <a:endParaRPr lang="id-ID" kern="0" dirty="0">
              <a:solidFill>
                <a:schemeClr val="bg1"/>
              </a:solidFill>
              <a:latin typeface="+mj-lt"/>
              <a:ea typeface="Roboto Light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6A5981-E17B-4AF5-9C3E-8FB23E631A45}"/>
              </a:ext>
            </a:extLst>
          </p:cNvPr>
          <p:cNvCxnSpPr>
            <a:cxnSpLocks/>
          </p:cNvCxnSpPr>
          <p:nvPr/>
        </p:nvCxnSpPr>
        <p:spPr>
          <a:xfrm>
            <a:off x="5071732" y="2445488"/>
            <a:ext cx="0" cy="16214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E484879A-CCBA-48AA-959E-EB4C5DEA1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1165" y="2507574"/>
            <a:ext cx="27432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9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20941" y="3668496"/>
            <a:ext cx="532255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20941" y="4110680"/>
            <a:ext cx="532255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0941" y="4580274"/>
            <a:ext cx="532255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20941" y="5357668"/>
            <a:ext cx="532255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Placeholder 5">
            <a:extLst>
              <a:ext uri="{FF2B5EF4-FFF2-40B4-BE49-F238E27FC236}">
                <a16:creationId xmlns:a16="http://schemas.microsoft.com/office/drawing/2014/main" id="{9BF83317-A698-4458-9B6B-EE359D37EB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4026" y="-870857"/>
            <a:ext cx="13755858" cy="7728858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873B5C-7619-422C-BF50-CC94147D2129}"/>
              </a:ext>
            </a:extLst>
          </p:cNvPr>
          <p:cNvSpPr/>
          <p:nvPr/>
        </p:nvSpPr>
        <p:spPr>
          <a:xfrm>
            <a:off x="1517553" y="2560186"/>
            <a:ext cx="40932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5B521"/>
                </a:solidFill>
                <a:latin typeface="+mj-lt"/>
              </a:rPr>
              <a:t>These are critical issues because the Supply Chain Crisis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isn’t going away anytime soon!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6EB276-ADFC-4464-9FB7-5098C34DC85A}"/>
              </a:ext>
            </a:extLst>
          </p:cNvPr>
          <p:cNvSpPr/>
          <p:nvPr/>
        </p:nvSpPr>
        <p:spPr>
          <a:xfrm>
            <a:off x="6708747" y="230006"/>
            <a:ext cx="475332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u="sng" dirty="0">
                <a:solidFill>
                  <a:srgbClr val="515051"/>
                </a:solidFill>
                <a:latin typeface="+mj-lt"/>
              </a:rPr>
              <a:t>Prediction</a:t>
            </a:r>
          </a:p>
          <a:p>
            <a:r>
              <a:rPr lang="en-US" sz="2600" i="1" dirty="0">
                <a:solidFill>
                  <a:srgbClr val="515051"/>
                </a:solidFill>
                <a:latin typeface="+mj-lt"/>
              </a:rPr>
              <a:t>Expect the current conditions to persist–and perhaps get even worse—over the next</a:t>
            </a:r>
            <a:br>
              <a:rPr lang="en-US" sz="2600" i="1" dirty="0">
                <a:solidFill>
                  <a:srgbClr val="515051"/>
                </a:solidFill>
                <a:latin typeface="+mj-lt"/>
              </a:rPr>
            </a:br>
            <a:r>
              <a:rPr lang="en-US" sz="2600" i="1" dirty="0">
                <a:solidFill>
                  <a:srgbClr val="515051"/>
                </a:solidFill>
                <a:latin typeface="+mj-lt"/>
              </a:rPr>
              <a:t>12 to 18 months.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BC9EA-7E2B-41AA-B685-D7EC52F92DC1}"/>
              </a:ext>
            </a:extLst>
          </p:cNvPr>
          <p:cNvSpPr/>
          <p:nvPr/>
        </p:nvSpPr>
        <p:spPr>
          <a:xfrm rot="16200000">
            <a:off x="5698853" y="1144216"/>
            <a:ext cx="731520" cy="655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B76B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22F2D-79D1-4919-8246-AB551E4DDB51}"/>
              </a:ext>
            </a:extLst>
          </p:cNvPr>
          <p:cNvSpPr txBox="1"/>
          <p:nvPr/>
        </p:nvSpPr>
        <p:spPr>
          <a:xfrm>
            <a:off x="6720443" y="3484547"/>
            <a:ext cx="5084626" cy="24006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 of Vaccine Mandates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ILWU Contract up on July 1, 2022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Potential Impact of AB 5 Affecting the Ind. Cont. / Employee Relationship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Historically low inventory numbers results in strong demand well in to 2022</a:t>
            </a:r>
          </a:p>
        </p:txBody>
      </p:sp>
    </p:spTree>
    <p:extLst>
      <p:ext uri="{BB962C8B-B14F-4D97-AF65-F5344CB8AC3E}">
        <p14:creationId xmlns:p14="http://schemas.microsoft.com/office/powerpoint/2010/main" val="42856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A35254-447D-48FA-B795-098D59C2F679}"/>
              </a:ext>
            </a:extLst>
          </p:cNvPr>
          <p:cNvCxnSpPr>
            <a:cxnSpLocks/>
          </p:cNvCxnSpPr>
          <p:nvPr/>
        </p:nvCxnSpPr>
        <p:spPr>
          <a:xfrm>
            <a:off x="4654288" y="3202757"/>
            <a:ext cx="7537712" cy="0"/>
          </a:xfrm>
          <a:prstGeom prst="line">
            <a:avLst/>
          </a:prstGeom>
          <a:ln>
            <a:solidFill>
              <a:schemeClr val="bg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4EE4164-907F-4AAA-8A97-2CB553B81D4C}"/>
              </a:ext>
            </a:extLst>
          </p:cNvPr>
          <p:cNvGrpSpPr/>
          <p:nvPr/>
        </p:nvGrpSpPr>
        <p:grpSpPr>
          <a:xfrm>
            <a:off x="4565388" y="1070405"/>
            <a:ext cx="3267170" cy="1576666"/>
            <a:chOff x="4565388" y="2251785"/>
            <a:chExt cx="3267170" cy="15766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E4E8D5-EB2A-41E1-BB29-5FCC415CB543}"/>
                </a:ext>
              </a:extLst>
            </p:cNvPr>
            <p:cNvSpPr txBox="1"/>
            <p:nvPr/>
          </p:nvSpPr>
          <p:spPr>
            <a:xfrm>
              <a:off x="4565388" y="2251785"/>
              <a:ext cx="326717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rgbClr val="023059"/>
                  </a:solidFill>
                </a:rPr>
                <a:t>Too much freight/</a:t>
              </a:r>
              <a:br>
                <a:rPr lang="en-US" sz="1800" b="1" dirty="0">
                  <a:solidFill>
                    <a:srgbClr val="023059"/>
                  </a:solidFill>
                </a:rPr>
              </a:br>
              <a:r>
                <a:rPr lang="en-US" sz="1800" b="1" dirty="0">
                  <a:solidFill>
                    <a:srgbClr val="023059"/>
                  </a:solidFill>
                </a:rPr>
                <a:t>Not enough capacity</a:t>
              </a:r>
              <a:endParaRPr lang="id-ID" sz="1800" b="1" dirty="0">
                <a:solidFill>
                  <a:srgbClr val="023059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DC490A-C5DB-4057-B4BF-96225A7B2F2B}"/>
                </a:ext>
              </a:extLst>
            </p:cNvPr>
            <p:cNvSpPr txBox="1"/>
            <p:nvPr/>
          </p:nvSpPr>
          <p:spPr>
            <a:xfrm>
              <a:off x="4565388" y="3048237"/>
              <a:ext cx="3255376" cy="780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spcAft>
                  <a:spcPts val="60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Need more equipment, drivers and productivity</a:t>
              </a:r>
              <a:endParaRPr lang="id-ID" sz="1800" dirty="0">
                <a:solidFill>
                  <a:srgbClr val="383D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362E3C-7808-4F13-A302-940D272B80B1}"/>
              </a:ext>
            </a:extLst>
          </p:cNvPr>
          <p:cNvGrpSpPr/>
          <p:nvPr/>
        </p:nvGrpSpPr>
        <p:grpSpPr>
          <a:xfrm>
            <a:off x="4560072" y="2931500"/>
            <a:ext cx="3985724" cy="3006405"/>
            <a:chOff x="6641431" y="4998677"/>
            <a:chExt cx="3985725" cy="29597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98A3B9-6BCF-4944-B044-2F1C3C1E2DD6}"/>
                </a:ext>
              </a:extLst>
            </p:cNvPr>
            <p:cNvSpPr txBox="1"/>
            <p:nvPr/>
          </p:nvSpPr>
          <p:spPr>
            <a:xfrm>
              <a:off x="6641432" y="4998677"/>
              <a:ext cx="38577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rgbClr val="023059"/>
                  </a:solidFill>
                </a:rPr>
                <a:t>Stressed Supply Chains = Shippers in reactionary mode because they have no:</a:t>
              </a:r>
              <a:endParaRPr lang="id-ID" sz="1800" b="1" dirty="0">
                <a:solidFill>
                  <a:srgbClr val="023059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491DBB-2DDD-4D1D-B9CE-D459C985A888}"/>
                </a:ext>
              </a:extLst>
            </p:cNvPr>
            <p:cNvSpPr txBox="1"/>
            <p:nvPr/>
          </p:nvSpPr>
          <p:spPr>
            <a:xfrm>
              <a:off x="6641431" y="5975289"/>
              <a:ext cx="3985725" cy="198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spcAft>
                  <a:spcPts val="60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Written Supply Chain Plan </a:t>
              </a:r>
            </a:p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Clearly defined priorities or awareness of Logistics footprint</a:t>
              </a:r>
            </a:p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Meaningful KPI’s to measure their performance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F5E36B-2AB2-4B73-920C-0734BA0A986D}"/>
              </a:ext>
            </a:extLst>
          </p:cNvPr>
          <p:cNvGrpSpPr/>
          <p:nvPr/>
        </p:nvGrpSpPr>
        <p:grpSpPr>
          <a:xfrm rot="5400000">
            <a:off x="4055752" y="1103911"/>
            <a:ext cx="335826" cy="335826"/>
            <a:chOff x="9121844" y="3455958"/>
            <a:chExt cx="335826" cy="3358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80F7ECD-19AA-4821-962E-15F326F4AB4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4A2F6BA-B715-4D65-9951-7BC5EE2D13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1E64B2A-25C7-4B4C-B00C-BE7C85CA1880}"/>
              </a:ext>
            </a:extLst>
          </p:cNvPr>
          <p:cNvSpPr/>
          <p:nvPr/>
        </p:nvSpPr>
        <p:spPr>
          <a:xfrm>
            <a:off x="435748" y="982820"/>
            <a:ext cx="339173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35BA8"/>
                </a:solidFill>
                <a:latin typeface="+mj-lt"/>
              </a:rPr>
              <a:t>Predictions</a:t>
            </a:r>
          </a:p>
          <a:p>
            <a:endParaRPr lang="en-US" sz="2800" b="1" dirty="0">
              <a:solidFill>
                <a:srgbClr val="235BA8"/>
              </a:solidFill>
              <a:latin typeface="+mj-lt"/>
            </a:endParaRPr>
          </a:p>
          <a:p>
            <a:r>
              <a:rPr lang="en-US" sz="2800" dirty="0">
                <a:solidFill>
                  <a:srgbClr val="235BA8"/>
                </a:solidFill>
                <a:latin typeface="+mj-lt"/>
              </a:rPr>
              <a:t>How will “Code Red” conditions affect supply chains in 2022 </a:t>
            </a:r>
          </a:p>
          <a:p>
            <a:r>
              <a:rPr lang="en-US" sz="2800" dirty="0">
                <a:solidFill>
                  <a:srgbClr val="235BA8"/>
                </a:solidFill>
                <a:latin typeface="+mj-lt"/>
              </a:rPr>
              <a:t>and beyond? </a:t>
            </a:r>
          </a:p>
          <a:p>
            <a:endParaRPr lang="en-US" sz="2800" b="1" dirty="0">
              <a:solidFill>
                <a:srgbClr val="235BA8"/>
              </a:solidFill>
              <a:latin typeface="+mj-lt"/>
            </a:endParaRPr>
          </a:p>
          <a:p>
            <a:endParaRPr lang="en-US" sz="2800" b="1" dirty="0">
              <a:solidFill>
                <a:srgbClr val="235BA8"/>
              </a:solidFill>
              <a:latin typeface="+mj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262988-D989-4721-8B22-5B41210461E7}"/>
              </a:ext>
            </a:extLst>
          </p:cNvPr>
          <p:cNvGrpSpPr/>
          <p:nvPr/>
        </p:nvGrpSpPr>
        <p:grpSpPr>
          <a:xfrm>
            <a:off x="8916440" y="1086881"/>
            <a:ext cx="3044901" cy="2542291"/>
            <a:chOff x="4565388" y="1592745"/>
            <a:chExt cx="3044901" cy="254229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2AFA30-1E6E-4FB6-8994-8695D53CEC72}"/>
                </a:ext>
              </a:extLst>
            </p:cNvPr>
            <p:cNvSpPr txBox="1"/>
            <p:nvPr/>
          </p:nvSpPr>
          <p:spPr>
            <a:xfrm>
              <a:off x="4565388" y="1592745"/>
              <a:ext cx="304490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rgbClr val="023059"/>
                  </a:solidFill>
                </a:rPr>
                <a:t>COVID/Employment  issues continues to affect</a:t>
              </a:r>
            </a:p>
            <a:p>
              <a:r>
                <a:rPr lang="en-US" sz="1800" b="1" dirty="0">
                  <a:solidFill>
                    <a:srgbClr val="023059"/>
                  </a:solidFill>
                </a:rPr>
                <a:t>the velocity factor</a:t>
              </a:r>
              <a:endParaRPr lang="id-ID" sz="1800" b="1" dirty="0">
                <a:solidFill>
                  <a:srgbClr val="023059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1A4431-65C4-40A3-AB21-5BD51748CE59}"/>
                </a:ext>
              </a:extLst>
            </p:cNvPr>
            <p:cNvSpPr txBox="1"/>
            <p:nvPr/>
          </p:nvSpPr>
          <p:spPr>
            <a:xfrm>
              <a:off x="4577181" y="2602309"/>
              <a:ext cx="3033108" cy="15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spcAft>
                  <a:spcPts val="60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pPr algn="l"/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Slower “circulatory” system equals delays in clearing equipment and  reduced capacity</a:t>
              </a:r>
              <a:endParaRPr lang="id-ID" sz="1800" dirty="0">
                <a:solidFill>
                  <a:srgbClr val="383D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70A257-E2A6-4A0E-8809-A8C8B38E029B}"/>
              </a:ext>
            </a:extLst>
          </p:cNvPr>
          <p:cNvGrpSpPr/>
          <p:nvPr/>
        </p:nvGrpSpPr>
        <p:grpSpPr>
          <a:xfrm rot="5400000">
            <a:off x="8423144" y="1103911"/>
            <a:ext cx="335826" cy="335826"/>
            <a:chOff x="9121844" y="3455958"/>
            <a:chExt cx="335826" cy="33582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7F6081-9EC2-40A8-895B-0F37195663F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EA8FE1B6-6FE4-4D8E-8585-DABFFA795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A85D06-531B-4943-937C-C81E9BF6AE14}"/>
              </a:ext>
            </a:extLst>
          </p:cNvPr>
          <p:cNvGrpSpPr/>
          <p:nvPr/>
        </p:nvGrpSpPr>
        <p:grpSpPr>
          <a:xfrm rot="5400000">
            <a:off x="4055752" y="2963392"/>
            <a:ext cx="335826" cy="335826"/>
            <a:chOff x="9121844" y="3455958"/>
            <a:chExt cx="335826" cy="33582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07AE8A8-3691-426C-A02F-67EF579CB047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16A3EB6B-1D61-4C57-A698-5780E89D14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483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A35254-447D-48FA-B795-098D59C2F679}"/>
              </a:ext>
            </a:extLst>
          </p:cNvPr>
          <p:cNvCxnSpPr>
            <a:cxnSpLocks/>
          </p:cNvCxnSpPr>
          <p:nvPr/>
        </p:nvCxnSpPr>
        <p:spPr>
          <a:xfrm>
            <a:off x="4654288" y="3441659"/>
            <a:ext cx="7537712" cy="0"/>
          </a:xfrm>
          <a:prstGeom prst="line">
            <a:avLst/>
          </a:prstGeom>
          <a:ln>
            <a:solidFill>
              <a:schemeClr val="bg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4EE4164-907F-4AAA-8A97-2CB553B81D4C}"/>
              </a:ext>
            </a:extLst>
          </p:cNvPr>
          <p:cNvGrpSpPr/>
          <p:nvPr/>
        </p:nvGrpSpPr>
        <p:grpSpPr>
          <a:xfrm>
            <a:off x="4778039" y="1070405"/>
            <a:ext cx="3297903" cy="1270301"/>
            <a:chOff x="4778039" y="2251785"/>
            <a:chExt cx="3297903" cy="127030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E4E8D5-EB2A-41E1-BB29-5FCC415CB543}"/>
                </a:ext>
              </a:extLst>
            </p:cNvPr>
            <p:cNvSpPr txBox="1"/>
            <p:nvPr/>
          </p:nvSpPr>
          <p:spPr>
            <a:xfrm>
              <a:off x="4778039" y="2251785"/>
              <a:ext cx="32671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2000" b="1" dirty="0">
                  <a:solidFill>
                    <a:srgbClr val="023059"/>
                  </a:solidFill>
                </a:rPr>
                <a:t>Pricing - What we Pay</a:t>
              </a:r>
              <a:endParaRPr lang="id-ID" sz="2000" b="1" dirty="0">
                <a:solidFill>
                  <a:srgbClr val="023059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DC490A-C5DB-4057-B4BF-96225A7B2F2B}"/>
                </a:ext>
              </a:extLst>
            </p:cNvPr>
            <p:cNvSpPr txBox="1"/>
            <p:nvPr/>
          </p:nvSpPr>
          <p:spPr>
            <a:xfrm>
              <a:off x="4820566" y="2740141"/>
              <a:ext cx="3255376" cy="781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spcAft>
                  <a:spcPts val="60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pPr algn="l"/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What % increases get passed on to customers?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362E3C-7808-4F13-A302-940D272B80B1}"/>
              </a:ext>
            </a:extLst>
          </p:cNvPr>
          <p:cNvGrpSpPr/>
          <p:nvPr/>
        </p:nvGrpSpPr>
        <p:grpSpPr>
          <a:xfrm>
            <a:off x="4588265" y="2669280"/>
            <a:ext cx="3955573" cy="2627470"/>
            <a:chOff x="6664969" y="4998677"/>
            <a:chExt cx="4069391" cy="26274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98A3B9-6BCF-4944-B044-2F1C3C1E2DD6}"/>
                </a:ext>
              </a:extLst>
            </p:cNvPr>
            <p:cNvSpPr txBox="1"/>
            <p:nvPr/>
          </p:nvSpPr>
          <p:spPr>
            <a:xfrm>
              <a:off x="6876604" y="4998677"/>
              <a:ext cx="38577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2000" b="1" dirty="0">
                  <a:solidFill>
                    <a:srgbClr val="023059"/>
                  </a:solidFill>
                </a:rPr>
                <a:t>Practices - How we do things</a:t>
              </a:r>
              <a:endParaRPr lang="id-ID" sz="2000" b="1" dirty="0">
                <a:solidFill>
                  <a:srgbClr val="023059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491DBB-2DDD-4D1D-B9CE-D459C985A888}"/>
                </a:ext>
              </a:extLst>
            </p:cNvPr>
            <p:cNvSpPr txBox="1"/>
            <p:nvPr/>
          </p:nvSpPr>
          <p:spPr>
            <a:xfrm>
              <a:off x="6664969" y="5686962"/>
              <a:ext cx="3985725" cy="193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spcAft>
                  <a:spcPts val="60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Reduced predictability impacts inventory sourcing and production schedules</a:t>
              </a:r>
            </a:p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How will reduced predictability impact your sales numbers?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F5E36B-2AB2-4B73-920C-0734BA0A986D}"/>
              </a:ext>
            </a:extLst>
          </p:cNvPr>
          <p:cNvGrpSpPr/>
          <p:nvPr/>
        </p:nvGrpSpPr>
        <p:grpSpPr>
          <a:xfrm rot="5400000">
            <a:off x="4273717" y="1103911"/>
            <a:ext cx="335826" cy="335826"/>
            <a:chOff x="9121844" y="3455958"/>
            <a:chExt cx="335826" cy="3358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80F7ECD-19AA-4821-962E-15F326F4AB4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4A2F6BA-B715-4D65-9951-7BC5EE2D13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1E64B2A-25C7-4B4C-B00C-BE7C85CA1880}"/>
              </a:ext>
            </a:extLst>
          </p:cNvPr>
          <p:cNvSpPr/>
          <p:nvPr/>
        </p:nvSpPr>
        <p:spPr>
          <a:xfrm>
            <a:off x="230659" y="860637"/>
            <a:ext cx="348288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35BA8"/>
                </a:solidFill>
                <a:latin typeface="+mj-lt"/>
              </a:rPr>
              <a:t>Trends </a:t>
            </a:r>
          </a:p>
          <a:p>
            <a:endParaRPr lang="en-US" sz="2800" b="1" dirty="0">
              <a:solidFill>
                <a:srgbClr val="235BA8"/>
              </a:solidFill>
              <a:latin typeface="+mj-lt"/>
            </a:endParaRPr>
          </a:p>
          <a:p>
            <a:r>
              <a:rPr lang="en-US" sz="2600" dirty="0">
                <a:solidFill>
                  <a:srgbClr val="235BA8"/>
                </a:solidFill>
                <a:latin typeface="+mj-lt"/>
              </a:rPr>
              <a:t>Understanding How Code Red Conditions  Affect the 3 P’s of  Transportation Logistics and Supply Chains</a:t>
            </a:r>
          </a:p>
          <a:p>
            <a:endParaRPr lang="en-US" sz="2600" dirty="0">
              <a:solidFill>
                <a:srgbClr val="235BA8"/>
              </a:solidFill>
              <a:latin typeface="+mj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262988-D989-4721-8B22-5B41210461E7}"/>
              </a:ext>
            </a:extLst>
          </p:cNvPr>
          <p:cNvGrpSpPr/>
          <p:nvPr/>
        </p:nvGrpSpPr>
        <p:grpSpPr>
          <a:xfrm>
            <a:off x="8652234" y="1086881"/>
            <a:ext cx="3176474" cy="2047751"/>
            <a:chOff x="4310983" y="1592745"/>
            <a:chExt cx="3058699" cy="204775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2AFA30-1E6E-4FB6-8994-8695D53CEC72}"/>
                </a:ext>
              </a:extLst>
            </p:cNvPr>
            <p:cNvSpPr txBox="1"/>
            <p:nvPr/>
          </p:nvSpPr>
          <p:spPr>
            <a:xfrm>
              <a:off x="4324781" y="1592745"/>
              <a:ext cx="30449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2000" b="1" dirty="0">
                  <a:solidFill>
                    <a:srgbClr val="023059"/>
                  </a:solidFill>
                </a:rPr>
                <a:t>Processes - How we run our business</a:t>
              </a:r>
              <a:endParaRPr lang="id-ID" sz="2000" b="1" dirty="0">
                <a:solidFill>
                  <a:srgbClr val="023059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1A4431-65C4-40A3-AB21-5BD51748CE59}"/>
                </a:ext>
              </a:extLst>
            </p:cNvPr>
            <p:cNvSpPr txBox="1"/>
            <p:nvPr/>
          </p:nvSpPr>
          <p:spPr>
            <a:xfrm>
              <a:off x="4310983" y="2313979"/>
              <a:ext cx="3033108" cy="1326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spcAft>
                  <a:spcPts val="60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Fill rate issues</a:t>
              </a:r>
            </a:p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Carrier sourcing </a:t>
              </a:r>
            </a:p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Meeting customer orders </a:t>
              </a:r>
              <a:endParaRPr lang="en-US" sz="1600" dirty="0">
                <a:solidFill>
                  <a:srgbClr val="383D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70A257-E2A6-4A0E-8809-A8C8B38E029B}"/>
              </a:ext>
            </a:extLst>
          </p:cNvPr>
          <p:cNvGrpSpPr/>
          <p:nvPr/>
        </p:nvGrpSpPr>
        <p:grpSpPr>
          <a:xfrm rot="5400000">
            <a:off x="8141384" y="1103911"/>
            <a:ext cx="335826" cy="335826"/>
            <a:chOff x="9121844" y="3455958"/>
            <a:chExt cx="335826" cy="33582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7F6081-9EC2-40A8-895B-0F37195663F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EA8FE1B6-6FE4-4D8E-8585-DABFFA795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A85D06-531B-4943-937C-C81E9BF6AE14}"/>
              </a:ext>
            </a:extLst>
          </p:cNvPr>
          <p:cNvGrpSpPr/>
          <p:nvPr/>
        </p:nvGrpSpPr>
        <p:grpSpPr>
          <a:xfrm rot="5400000">
            <a:off x="4294988" y="2689301"/>
            <a:ext cx="335826" cy="335826"/>
            <a:chOff x="9121844" y="3455958"/>
            <a:chExt cx="335826" cy="33582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07AE8A8-3691-426C-A02F-67EF579CB047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16A3EB6B-1D61-4C57-A698-5780E89D14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264E4E-C177-40AF-A555-384D9F00454E}"/>
              </a:ext>
            </a:extLst>
          </p:cNvPr>
          <p:cNvSpPr txBox="1"/>
          <p:nvPr/>
        </p:nvSpPr>
        <p:spPr>
          <a:xfrm>
            <a:off x="4481574" y="255181"/>
            <a:ext cx="71717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35BA8"/>
                </a:solidFill>
                <a:latin typeface="+mj-lt"/>
              </a:rPr>
              <a:t>Playing Under the Bright Lights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8" r="25028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873B5C-7619-422C-BF50-CC94147D2129}"/>
              </a:ext>
            </a:extLst>
          </p:cNvPr>
          <p:cNvSpPr/>
          <p:nvPr/>
        </p:nvSpPr>
        <p:spPr>
          <a:xfrm>
            <a:off x="1630769" y="100051"/>
            <a:ext cx="51933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E5B521"/>
                </a:solidFill>
                <a:latin typeface="+mj-lt"/>
              </a:rPr>
              <a:t>Companies don’t compete. Supply chains compete.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6EB276-ADFC-4464-9FB7-5098C34DC85A}"/>
              </a:ext>
            </a:extLst>
          </p:cNvPr>
          <p:cNvSpPr/>
          <p:nvPr/>
        </p:nvSpPr>
        <p:spPr>
          <a:xfrm>
            <a:off x="6708747" y="166212"/>
            <a:ext cx="475332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515051"/>
                </a:solidFill>
                <a:latin typeface="+mj-lt"/>
              </a:rPr>
              <a:t>72% of CEOs Worry They'll Lose Their Job in 2022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BC9EA-7E2B-41AA-B685-D7EC52F92DC1}"/>
              </a:ext>
            </a:extLst>
          </p:cNvPr>
          <p:cNvSpPr/>
          <p:nvPr/>
        </p:nvSpPr>
        <p:spPr>
          <a:xfrm rot="16200000">
            <a:off x="5698853" y="1144216"/>
            <a:ext cx="731520" cy="655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B76B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22F2D-79D1-4919-8246-AB551E4DDB51}"/>
              </a:ext>
            </a:extLst>
          </p:cNvPr>
          <p:cNvSpPr txBox="1"/>
          <p:nvPr/>
        </p:nvSpPr>
        <p:spPr>
          <a:xfrm>
            <a:off x="6507125" y="1331913"/>
            <a:ext cx="5364125" cy="50937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1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“The C-suite is a bundle of nerves this winter. A new survey by Alix Partners shows that 72% of chief executive officers are worried about losing their jobs in 2022 because of business disruptions, tracking closely with the 94% of bosses who say their corporate models need to be overhauled within three years….”</a:t>
            </a:r>
          </a:p>
          <a:p>
            <a:pPr>
              <a:spcAft>
                <a:spcPts val="1200"/>
              </a:spcAft>
            </a:pPr>
            <a:r>
              <a:rPr lang="en-US" sz="21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“Falling right behind the number one concern of permanent labor shortages, and before the continuation of supply chain disruptions (69%) was worry about CEOs losing their jobs.”</a:t>
            </a:r>
            <a:br>
              <a:rPr lang="en-US" sz="21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1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873B5C-7619-422C-BF50-CC94147D2129}"/>
              </a:ext>
            </a:extLst>
          </p:cNvPr>
          <p:cNvSpPr/>
          <p:nvPr/>
        </p:nvSpPr>
        <p:spPr>
          <a:xfrm>
            <a:off x="1630769" y="5694483"/>
            <a:ext cx="40932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+mj-lt"/>
              </a:rPr>
              <a:t>Is your supply chain an asset or a liability?</a:t>
            </a:r>
          </a:p>
        </p:txBody>
      </p:sp>
    </p:spTree>
    <p:extLst>
      <p:ext uri="{BB962C8B-B14F-4D97-AF65-F5344CB8AC3E}">
        <p14:creationId xmlns:p14="http://schemas.microsoft.com/office/powerpoint/2010/main" val="378490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EE4164-907F-4AAA-8A97-2CB553B81D4C}"/>
              </a:ext>
            </a:extLst>
          </p:cNvPr>
          <p:cNvGrpSpPr/>
          <p:nvPr/>
        </p:nvGrpSpPr>
        <p:grpSpPr>
          <a:xfrm>
            <a:off x="6560288" y="1690165"/>
            <a:ext cx="5102500" cy="3400741"/>
            <a:chOff x="9605247" y="1996605"/>
            <a:chExt cx="4559404" cy="34007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E4E8D5-EB2A-41E1-BB29-5FCC415CB543}"/>
                </a:ext>
              </a:extLst>
            </p:cNvPr>
            <p:cNvSpPr txBox="1"/>
            <p:nvPr/>
          </p:nvSpPr>
          <p:spPr>
            <a:xfrm>
              <a:off x="9719574" y="1996605"/>
              <a:ext cx="429663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2000" dirty="0">
                  <a:solidFill>
                    <a:srgbClr val="023059"/>
                  </a:solidFill>
                </a:rPr>
                <a:t>With the early onset of a severe storm,</a:t>
              </a:r>
              <a:br>
                <a:rPr lang="en-US" sz="2000" dirty="0">
                  <a:solidFill>
                    <a:srgbClr val="023059"/>
                  </a:solidFill>
                </a:rPr>
              </a:br>
              <a:r>
                <a:rPr lang="en-US" sz="2000" dirty="0">
                  <a:solidFill>
                    <a:srgbClr val="023059"/>
                  </a:solidFill>
                </a:rPr>
                <a:t>the hermit needed wood.</a:t>
              </a:r>
              <a:endParaRPr lang="id-ID" sz="2000" dirty="0">
                <a:solidFill>
                  <a:srgbClr val="023059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DC490A-C5DB-4057-B4BF-96225A7B2F2B}"/>
                </a:ext>
              </a:extLst>
            </p:cNvPr>
            <p:cNvSpPr txBox="1"/>
            <p:nvPr/>
          </p:nvSpPr>
          <p:spPr>
            <a:xfrm>
              <a:off x="9605247" y="2990533"/>
              <a:ext cx="4559404" cy="2406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spcAft>
                  <a:spcPts val="60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His Goal: </a:t>
              </a: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Cut enough wood for the storm. 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Distractions Occurred:</a:t>
              </a: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Given the forecasted severity, he panicked, chopped wood with a dull saw, and ignored sharpening his saw.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Measured activity, not accomplishment:</a:t>
              </a:r>
              <a:r>
                <a:rPr lang="en-US" sz="18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Exhausted, he left plenty of wood uncut.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3F5E36B-2AB2-4B73-920C-0734BA0A986D}"/>
              </a:ext>
            </a:extLst>
          </p:cNvPr>
          <p:cNvGrpSpPr/>
          <p:nvPr/>
        </p:nvGrpSpPr>
        <p:grpSpPr>
          <a:xfrm rot="5400000">
            <a:off x="6295612" y="1760883"/>
            <a:ext cx="335826" cy="335826"/>
            <a:chOff x="9121844" y="3455958"/>
            <a:chExt cx="335826" cy="3358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0F7ECD-19AA-4821-962E-15F326F4AB4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4A2F6BA-B715-4D65-9951-7BC5EE2D13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1E64B2A-25C7-4B4C-B00C-BE7C85CA1880}"/>
              </a:ext>
            </a:extLst>
          </p:cNvPr>
          <p:cNvSpPr/>
          <p:nvPr/>
        </p:nvSpPr>
        <p:spPr>
          <a:xfrm>
            <a:off x="6347418" y="671872"/>
            <a:ext cx="53100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 Importance of Focus in Having an Outcome Mindset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E64B2A-25C7-4B4C-B00C-BE7C85CA1880}"/>
              </a:ext>
            </a:extLst>
          </p:cNvPr>
          <p:cNvSpPr/>
          <p:nvPr/>
        </p:nvSpPr>
        <p:spPr>
          <a:xfrm>
            <a:off x="265812" y="811712"/>
            <a:ext cx="5713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5B521"/>
                </a:solidFill>
                <a:latin typeface="+mj-lt"/>
              </a:rPr>
              <a:t>When the Storms Hit:</a:t>
            </a:r>
          </a:p>
          <a:p>
            <a:r>
              <a:rPr lang="en-US" sz="2800" b="1" dirty="0">
                <a:solidFill>
                  <a:srgbClr val="E5B521"/>
                </a:solidFill>
                <a:latin typeface="+mj-lt"/>
              </a:rPr>
              <a:t>Lessons Learned from a Hermit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1" name="Picture 2" descr="https://th.bing.com/th/id/OIP.q155OmcnhkwtxcQzh4ck_wHaE7?w=251&amp;h=180&amp;c=7&amp;o=5&amp;dpr=1.7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0" y="2147777"/>
            <a:ext cx="4742942" cy="39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helbrent\Documents\2020 marketing planning\presentation redesign suzy\photos\stock photos\AdobeStock_330199102_Editorial_Use_Only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946" y="2282120"/>
            <a:ext cx="4613190" cy="30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62F5B03-68F3-4AA6-AE18-8CD02B603E25}"/>
              </a:ext>
            </a:extLst>
          </p:cNvPr>
          <p:cNvSpPr/>
          <p:nvPr/>
        </p:nvSpPr>
        <p:spPr>
          <a:xfrm>
            <a:off x="891281" y="1088580"/>
            <a:ext cx="68769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383D44"/>
                </a:solidFill>
                <a:latin typeface="+mj-lt"/>
              </a:rPr>
              <a:t>Outcome-Based Mindsets &amp; Collaboration are Critical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A250BE-FC9D-4229-8AE7-CCF85DFFD135}"/>
              </a:ext>
            </a:extLst>
          </p:cNvPr>
          <p:cNvGrpSpPr/>
          <p:nvPr/>
        </p:nvGrpSpPr>
        <p:grpSpPr>
          <a:xfrm>
            <a:off x="565305" y="2646354"/>
            <a:ext cx="6715795" cy="923330"/>
            <a:chOff x="6096000" y="3473957"/>
            <a:chExt cx="6715795" cy="92333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97BC1F-11CB-45B3-97FE-BD78A371D58E}"/>
                </a:ext>
              </a:extLst>
            </p:cNvPr>
            <p:cNvSpPr txBox="1"/>
            <p:nvPr/>
          </p:nvSpPr>
          <p:spPr>
            <a:xfrm>
              <a:off x="6096000" y="3473957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01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0677CC3-7DB6-49A3-B543-CA61F8E78112}"/>
                </a:ext>
              </a:extLst>
            </p:cNvPr>
            <p:cNvSpPr txBox="1"/>
            <p:nvPr/>
          </p:nvSpPr>
          <p:spPr>
            <a:xfrm>
              <a:off x="7088784" y="3658623"/>
              <a:ext cx="5723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Extreme turbulence in the transportation sector creates  more  uncertainty and unpredictability than ever before.</a:t>
              </a:r>
              <a:endParaRPr lang="en-US" sz="16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7E7F3FE-3937-494B-A895-155C55E49F30}"/>
              </a:ext>
            </a:extLst>
          </p:cNvPr>
          <p:cNvGrpSpPr/>
          <p:nvPr/>
        </p:nvGrpSpPr>
        <p:grpSpPr>
          <a:xfrm>
            <a:off x="526415" y="3630274"/>
            <a:ext cx="6505683" cy="923330"/>
            <a:chOff x="6096000" y="4587182"/>
            <a:chExt cx="6365891" cy="92333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6C843A-0630-4C8B-A368-D05F11C805BE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02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D3E0186-CA67-483E-BE8D-910AFAAA5B9F}"/>
                </a:ext>
              </a:extLst>
            </p:cNvPr>
            <p:cNvSpPr txBox="1"/>
            <p:nvPr/>
          </p:nvSpPr>
          <p:spPr>
            <a:xfrm>
              <a:off x="7079497" y="4670926"/>
              <a:ext cx="53823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The best time to prepare for the storm is before it occurs.</a:t>
              </a:r>
              <a:b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You must be able to identify risks and threats that can result in significant operational and sales challenges</a:t>
              </a: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F4560-461D-4333-A311-5FAFCC21C69C}"/>
              </a:ext>
            </a:extLst>
          </p:cNvPr>
          <p:cNvGrpSpPr/>
          <p:nvPr/>
        </p:nvGrpSpPr>
        <p:grpSpPr>
          <a:xfrm>
            <a:off x="552997" y="4637348"/>
            <a:ext cx="6332690" cy="923330"/>
            <a:chOff x="6096000" y="4587182"/>
            <a:chExt cx="6196615" cy="92333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C787B2-E389-442F-A9B6-D72A889CB9AD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03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C0E3A7-D743-4A2A-8B0E-772B549785AE}"/>
                </a:ext>
              </a:extLst>
            </p:cNvPr>
            <p:cNvSpPr txBox="1"/>
            <p:nvPr/>
          </p:nvSpPr>
          <p:spPr>
            <a:xfrm>
              <a:off x="7079497" y="4670926"/>
              <a:ext cx="52131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144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Outcome-based supply chains are a competitive advantage that can drive superior operational and financial results.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93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0" b="8640"/>
          <a:stretch>
            <a:fillRect/>
          </a:stretch>
        </p:blipFill>
        <p:spPr>
          <a:xfrm>
            <a:off x="0" y="-111642"/>
            <a:ext cx="12192000" cy="7012434"/>
          </a:xfr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5474D567-AB28-4A36-99C3-DA8F17D67E01}"/>
              </a:ext>
            </a:extLst>
          </p:cNvPr>
          <p:cNvSpPr/>
          <p:nvPr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28828E-22E5-43E0-9A84-2FE153B0F41A}"/>
              </a:ext>
            </a:extLst>
          </p:cNvPr>
          <p:cNvSpPr txBox="1"/>
          <p:nvPr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16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724AD4-B7D5-40D8-BC58-0B7579B35362}"/>
              </a:ext>
            </a:extLst>
          </p:cNvPr>
          <p:cNvSpPr/>
          <p:nvPr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123B50-BE3A-4492-B670-1714F46543F2}"/>
              </a:ext>
            </a:extLst>
          </p:cNvPr>
          <p:cNvSpPr/>
          <p:nvPr/>
        </p:nvSpPr>
        <p:spPr>
          <a:xfrm>
            <a:off x="699983" y="4916065"/>
            <a:ext cx="7579166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 In a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“Code Red”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World…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…what outcomes are you focused on?</a:t>
            </a:r>
          </a:p>
        </p:txBody>
      </p:sp>
    </p:spTree>
    <p:extLst>
      <p:ext uri="{BB962C8B-B14F-4D97-AF65-F5344CB8AC3E}">
        <p14:creationId xmlns:p14="http://schemas.microsoft.com/office/powerpoint/2010/main" val="422827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michelbrent\Documents\RFP Presentations\you get the supply chain\Artboard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22" y="2604174"/>
            <a:ext cx="8247612" cy="19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1B378C80-A292-4F2E-8F9C-BCF457445859}"/>
              </a:ext>
            </a:extLst>
          </p:cNvPr>
          <p:cNvSpPr/>
          <p:nvPr/>
        </p:nvSpPr>
        <p:spPr>
          <a:xfrm>
            <a:off x="845544" y="637390"/>
            <a:ext cx="10726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Focus on Outcomes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What will it take to move up the Supply Chain Spectrum?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A8BEBD-FCAA-4C71-8228-257D7971BE09}"/>
              </a:ext>
            </a:extLst>
          </p:cNvPr>
          <p:cNvGrpSpPr/>
          <p:nvPr/>
        </p:nvGrpSpPr>
        <p:grpSpPr>
          <a:xfrm>
            <a:off x="11560184" y="6360738"/>
            <a:ext cx="631816" cy="283014"/>
            <a:chOff x="11560184" y="6347226"/>
            <a:chExt cx="631816" cy="28301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909D0BC-34A8-4EB9-826A-C64D61DD9239}"/>
                </a:ext>
              </a:extLst>
            </p:cNvPr>
            <p:cNvSpPr/>
            <p:nvPr/>
          </p:nvSpPr>
          <p:spPr>
            <a:xfrm>
              <a:off x="11560184" y="6347565"/>
              <a:ext cx="550854" cy="2826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6F2769-9345-408A-8172-73C964071901}"/>
                </a:ext>
              </a:extLst>
            </p:cNvPr>
            <p:cNvSpPr txBox="1"/>
            <p:nvPr/>
          </p:nvSpPr>
          <p:spPr>
            <a:xfrm rot="10800000" flipV="1">
              <a:off x="11588362" y="6347226"/>
              <a:ext cx="469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60E2A6B-A809-4840-BF14-8648BC0BDF87}" type="slidenum">
                <a:rPr lang="id-ID" sz="1200" b="1" i="0" smtClean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pPr algn="ctr"/>
                <a:t>17</a:t>
              </a:fld>
              <a:endParaRPr lang="id-ID" sz="4800" b="1" i="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B19A14-21C2-4976-B01D-0507FA4531AA}"/>
                </a:ext>
              </a:extLst>
            </p:cNvPr>
            <p:cNvSpPr/>
            <p:nvPr/>
          </p:nvSpPr>
          <p:spPr>
            <a:xfrm>
              <a:off x="12086440" y="6347565"/>
              <a:ext cx="105560" cy="282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3" b="34613"/>
          <a:stretch>
            <a:fillRect/>
          </a:stretch>
        </p:blipFill>
        <p:spPr/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AD3E51-DBF8-4C20-8026-067B8A348718}"/>
              </a:ext>
            </a:extLst>
          </p:cNvPr>
          <p:cNvCxnSpPr>
            <a:cxnSpLocks/>
          </p:cNvCxnSpPr>
          <p:nvPr/>
        </p:nvCxnSpPr>
        <p:spPr>
          <a:xfrm flipV="1">
            <a:off x="1284033" y="3320925"/>
            <a:ext cx="9877945" cy="1251"/>
          </a:xfrm>
          <a:prstGeom prst="line">
            <a:avLst/>
          </a:prstGeom>
          <a:ln w="19050">
            <a:solidFill>
              <a:schemeClr val="bg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11421A-08F9-4A13-A1D8-6A00835265EB}"/>
              </a:ext>
            </a:extLst>
          </p:cNvPr>
          <p:cNvGrpSpPr/>
          <p:nvPr/>
        </p:nvGrpSpPr>
        <p:grpSpPr>
          <a:xfrm>
            <a:off x="51293" y="2571167"/>
            <a:ext cx="2831825" cy="1495067"/>
            <a:chOff x="1118569" y="2243743"/>
            <a:chExt cx="2831825" cy="14950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937EB2-AEF3-41C3-BEBF-1F9FACABCA2B}"/>
                </a:ext>
              </a:extLst>
            </p:cNvPr>
            <p:cNvSpPr txBox="1"/>
            <p:nvPr/>
          </p:nvSpPr>
          <p:spPr>
            <a:xfrm>
              <a:off x="1746127" y="2445220"/>
              <a:ext cx="19902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 bold" panose="02000803000000020004" pitchFamily="2" charset="0"/>
                </a:rPr>
                <a:t>Inefficient</a:t>
              </a:r>
              <a:endParaRPr lang="id-ID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ra bold" panose="02000803000000020004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1D6BBF-3E6C-4376-942C-40903C6FFBA3}"/>
                </a:ext>
              </a:extLst>
            </p:cNvPr>
            <p:cNvSpPr txBox="1"/>
            <p:nvPr/>
          </p:nvSpPr>
          <p:spPr>
            <a:xfrm>
              <a:off x="1318245" y="2992452"/>
              <a:ext cx="2632149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Reactive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Tactical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Siloed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88E9A1-A1CD-4BFA-B9FA-48BE807E1133}"/>
                </a:ext>
              </a:extLst>
            </p:cNvPr>
            <p:cNvSpPr txBox="1"/>
            <p:nvPr/>
          </p:nvSpPr>
          <p:spPr>
            <a:xfrm>
              <a:off x="1390310" y="2243743"/>
              <a:ext cx="5225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endPara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F325FC4-2B2E-490B-B0F5-C64500935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569" y="2809163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F6A6B7AC-BD58-463E-AEB3-37DC8C56E766}"/>
              </a:ext>
            </a:extLst>
          </p:cNvPr>
          <p:cNvSpPr/>
          <p:nvPr/>
        </p:nvSpPr>
        <p:spPr>
          <a:xfrm rot="5400000">
            <a:off x="10837411" y="3156780"/>
            <a:ext cx="335826" cy="3358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DC4B75E5-0DBF-42D9-9B82-B51C34B80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5380" y="3254323"/>
            <a:ext cx="79888" cy="140740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6A6B7AC-BD58-463E-AEB3-37DC8C56E766}"/>
              </a:ext>
            </a:extLst>
          </p:cNvPr>
          <p:cNvSpPr/>
          <p:nvPr/>
        </p:nvSpPr>
        <p:spPr>
          <a:xfrm rot="16200000">
            <a:off x="1081747" y="3147772"/>
            <a:ext cx="335826" cy="3358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C4B75E5-0DBF-42D9-9B82-B51C34B809B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209716" y="3245315"/>
            <a:ext cx="79888" cy="140740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417573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371636" y="3412841"/>
            <a:ext cx="31451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656089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894605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133121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52A3260-621A-4114-9F7F-8629B6B93078}"/>
              </a:ext>
            </a:extLst>
          </p:cNvPr>
          <p:cNvGrpSpPr/>
          <p:nvPr/>
        </p:nvGrpSpPr>
        <p:grpSpPr>
          <a:xfrm>
            <a:off x="10297330" y="2626583"/>
            <a:ext cx="3062474" cy="1472547"/>
            <a:chOff x="7973385" y="2243743"/>
            <a:chExt cx="3062474" cy="147254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906E957-A74D-46E9-A1C3-554703134BF5}"/>
                </a:ext>
              </a:extLst>
            </p:cNvPr>
            <p:cNvSpPr txBox="1"/>
            <p:nvPr/>
          </p:nvSpPr>
          <p:spPr>
            <a:xfrm>
              <a:off x="8797616" y="2969932"/>
              <a:ext cx="2238243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Proactive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Strategic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Holistic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603EA2-6614-4507-913A-F96FDB644B98}"/>
                </a:ext>
              </a:extLst>
            </p:cNvPr>
            <p:cNvSpPr txBox="1"/>
            <p:nvPr/>
          </p:nvSpPr>
          <p:spPr>
            <a:xfrm>
              <a:off x="7973385" y="2445220"/>
              <a:ext cx="20310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 bold" panose="02000803000000020004" pitchFamily="2" charset="0"/>
                </a:rPr>
                <a:t>World Class</a:t>
              </a:r>
              <a:endParaRPr lang="id-ID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ra bold" panose="02000803000000020004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4079AFC-7827-47E2-894E-07B4CAAA21B0}"/>
                </a:ext>
              </a:extLst>
            </p:cNvPr>
            <p:cNvSpPr txBox="1"/>
            <p:nvPr/>
          </p:nvSpPr>
          <p:spPr>
            <a:xfrm>
              <a:off x="8770592" y="2243743"/>
              <a:ext cx="5225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endPara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5733341-1680-4CFF-A7B6-310D9D2BB1AA}"/>
              </a:ext>
            </a:extLst>
          </p:cNvPr>
          <p:cNvSpPr txBox="1"/>
          <p:nvPr/>
        </p:nvSpPr>
        <p:spPr>
          <a:xfrm>
            <a:off x="2679046" y="2027501"/>
            <a:ext cx="12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Current State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8FF8E4-16DE-4234-B20B-D917124AC99D}"/>
              </a:ext>
            </a:extLst>
          </p:cNvPr>
          <p:cNvSpPr txBox="1"/>
          <p:nvPr/>
        </p:nvSpPr>
        <p:spPr>
          <a:xfrm>
            <a:off x="8116977" y="2027501"/>
            <a:ext cx="12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Future</a:t>
            </a:r>
          </a:p>
          <a:p>
            <a:pPr algn="ctr"/>
            <a:r>
              <a:rPr lang="en-US" b="1" dirty="0">
                <a:latin typeface="+mj-lt"/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4193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162F5B03-68F3-4AA6-AE18-8CD02B603E25}"/>
              </a:ext>
            </a:extLst>
          </p:cNvPr>
          <p:cNvSpPr/>
          <p:nvPr/>
        </p:nvSpPr>
        <p:spPr>
          <a:xfrm>
            <a:off x="5822673" y="992066"/>
            <a:ext cx="621317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383D44"/>
                </a:solidFill>
                <a:latin typeface="+mj-lt"/>
              </a:rPr>
              <a:t>Moving up the Supply</a:t>
            </a:r>
          </a:p>
          <a:p>
            <a:r>
              <a:rPr lang="en-US" sz="3400" dirty="0">
                <a:solidFill>
                  <a:srgbClr val="383D44"/>
                </a:solidFill>
                <a:latin typeface="+mj-lt"/>
              </a:rPr>
              <a:t>Chain Spectrum Requires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A250BE-FC9D-4229-8AE7-CCF85DFFD135}"/>
              </a:ext>
            </a:extLst>
          </p:cNvPr>
          <p:cNvGrpSpPr/>
          <p:nvPr/>
        </p:nvGrpSpPr>
        <p:grpSpPr>
          <a:xfrm>
            <a:off x="5794406" y="2452842"/>
            <a:ext cx="4861613" cy="968531"/>
            <a:chOff x="6096000" y="3473957"/>
            <a:chExt cx="4861613" cy="96853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97BC1F-11CB-45B3-97FE-BD78A371D58E}"/>
                </a:ext>
              </a:extLst>
            </p:cNvPr>
            <p:cNvSpPr txBox="1"/>
            <p:nvPr/>
          </p:nvSpPr>
          <p:spPr>
            <a:xfrm>
              <a:off x="6096000" y="3473957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01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0677CC3-7DB6-49A3-B543-CA61F8E78112}"/>
                </a:ext>
              </a:extLst>
            </p:cNvPr>
            <p:cNvSpPr txBox="1"/>
            <p:nvPr/>
          </p:nvSpPr>
          <p:spPr>
            <a:xfrm>
              <a:off x="7101572" y="3534547"/>
              <a:ext cx="385604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A Top Down Commitment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There are critical elements that cannot be delegated.</a:t>
              </a:r>
              <a:endParaRPr lang="id-ID" sz="1600" dirty="0">
                <a:solidFill>
                  <a:srgbClr val="383D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7E7F3FE-3937-494B-A895-155C55E49F30}"/>
              </a:ext>
            </a:extLst>
          </p:cNvPr>
          <p:cNvGrpSpPr/>
          <p:nvPr/>
        </p:nvGrpSpPr>
        <p:grpSpPr>
          <a:xfrm>
            <a:off x="5782096" y="3506933"/>
            <a:ext cx="5695668" cy="923330"/>
            <a:chOff x="6096000" y="4587182"/>
            <a:chExt cx="4950103" cy="92333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6C843A-0630-4C8B-A368-D05F11C805BE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02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D3E0186-CA67-483E-BE8D-910AFAAA5B9F}"/>
                </a:ext>
              </a:extLst>
            </p:cNvPr>
            <p:cNvSpPr txBox="1"/>
            <p:nvPr/>
          </p:nvSpPr>
          <p:spPr>
            <a:xfrm>
              <a:off x="6969529" y="4670926"/>
              <a:ext cx="4076574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Resources (Tools, Technology, People)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Great supply chains cannot be built on the cheap.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E7F3FE-3937-494B-A895-155C55E49F30}"/>
              </a:ext>
            </a:extLst>
          </p:cNvPr>
          <p:cNvGrpSpPr/>
          <p:nvPr/>
        </p:nvGrpSpPr>
        <p:grpSpPr>
          <a:xfrm>
            <a:off x="5786212" y="4565513"/>
            <a:ext cx="5695668" cy="991685"/>
            <a:chOff x="6096000" y="4587182"/>
            <a:chExt cx="4950103" cy="9916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6C843A-0630-4C8B-A368-D05F11C805BE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03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3E0186-CA67-483E-BE8D-910AFAAA5B9F}"/>
                </a:ext>
              </a:extLst>
            </p:cNvPr>
            <p:cNvSpPr txBox="1"/>
            <p:nvPr/>
          </p:nvSpPr>
          <p:spPr>
            <a:xfrm>
              <a:off x="6969529" y="4670926"/>
              <a:ext cx="4076574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Experience and Expertise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Make sure the resources are invested in the right areas, addressing the right issues</a:t>
              </a:r>
              <a:r>
                <a:rPr lang="en-US" sz="15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026" name="Picture 2" descr="C:\Users\michelbrent\Documents\2020 marketing planning\presentation redesign suzy\photos\stock photos\AdobeStock_21682269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774" y="1665511"/>
            <a:ext cx="6438213" cy="361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0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4E8D5-EB2A-41E1-BB29-5FCC415CB543}"/>
              </a:ext>
            </a:extLst>
          </p:cNvPr>
          <p:cNvSpPr txBox="1"/>
          <p:nvPr/>
        </p:nvSpPr>
        <p:spPr>
          <a:xfrm>
            <a:off x="6518602" y="1759015"/>
            <a:ext cx="5368597" cy="37681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</a:rPr>
              <a:t>Our rank on the Supply Chain Spectrum </a:t>
            </a:r>
          </a:p>
          <a:p>
            <a:pPr>
              <a:lnSpc>
                <a:spcPts val="2400"/>
              </a:lnSpc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</a:rPr>
              <a:t>The DNA Issue: Can we shift from being transactional to being strategic?</a:t>
            </a:r>
            <a:endParaRPr lang="id-ID" sz="1800" dirty="0">
              <a:solidFill>
                <a:schemeClr val="accent1"/>
              </a:solidFill>
            </a:endParaRPr>
          </a:p>
          <a:p>
            <a:pPr>
              <a:lnSpc>
                <a:spcPts val="2400"/>
              </a:lnSpc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</a:rPr>
              <a:t>What will it take to move up the spectrum to get the results that we want?</a:t>
            </a:r>
          </a:p>
          <a:p>
            <a:pPr>
              <a:lnSpc>
                <a:spcPts val="2400"/>
              </a:lnSpc>
            </a:pPr>
            <a:endParaRPr lang="id-ID" sz="1800" dirty="0">
              <a:solidFill>
                <a:schemeClr val="accent1"/>
              </a:solidFill>
            </a:endParaRPr>
          </a:p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</a:rPr>
              <a:t>Are we truly committed? </a:t>
            </a:r>
          </a:p>
          <a:p>
            <a:pPr>
              <a:lnSpc>
                <a:spcPts val="2400"/>
              </a:lnSpc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</a:rPr>
              <a:t>Determine the “real” ROI on this investment</a:t>
            </a:r>
          </a:p>
          <a:p>
            <a:pPr>
              <a:lnSpc>
                <a:spcPts val="2400"/>
              </a:lnSpc>
            </a:pPr>
            <a:endParaRPr lang="id-ID" sz="1800" dirty="0">
              <a:solidFill>
                <a:schemeClr val="accent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F5E36B-2AB2-4B73-920C-0734BA0A986D}"/>
              </a:ext>
            </a:extLst>
          </p:cNvPr>
          <p:cNvGrpSpPr/>
          <p:nvPr/>
        </p:nvGrpSpPr>
        <p:grpSpPr>
          <a:xfrm rot="5400000">
            <a:off x="5919870" y="1800197"/>
            <a:ext cx="335826" cy="335826"/>
            <a:chOff x="9121844" y="3455958"/>
            <a:chExt cx="335826" cy="3358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80F7ECD-19AA-4821-962E-15F326F4AB4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4A2F6BA-B715-4D65-9951-7BC5EE2D13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A6B3B9-3126-4FE5-BEE9-C9D29366A5AD}"/>
              </a:ext>
            </a:extLst>
          </p:cNvPr>
          <p:cNvGrpSpPr/>
          <p:nvPr/>
        </p:nvGrpSpPr>
        <p:grpSpPr>
          <a:xfrm>
            <a:off x="856274" y="1681074"/>
            <a:ext cx="4135712" cy="2954654"/>
            <a:chOff x="975432" y="1076870"/>
            <a:chExt cx="3358807" cy="295465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1471B2-EE19-416E-96BB-442B915E6E9E}"/>
                </a:ext>
              </a:extLst>
            </p:cNvPr>
            <p:cNvSpPr txBox="1"/>
            <p:nvPr/>
          </p:nvSpPr>
          <p:spPr>
            <a:xfrm>
              <a:off x="975432" y="1076870"/>
              <a:ext cx="2399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spc="30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 Light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r>
                <a:rPr lang="en-US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Summary</a:t>
              </a:r>
              <a:endParaRPr lang="id-ID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E64B2A-25C7-4B4C-B00C-BE7C85CA1880}"/>
                </a:ext>
              </a:extLst>
            </p:cNvPr>
            <p:cNvSpPr/>
            <p:nvPr/>
          </p:nvSpPr>
          <p:spPr>
            <a:xfrm>
              <a:off x="975435" y="1353868"/>
              <a:ext cx="3358804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E5B521"/>
                  </a:solidFill>
                  <a:latin typeface="+mj-lt"/>
                </a:rPr>
                <a:t>Outcome-Based </a:t>
              </a:r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Dialogues</a:t>
              </a:r>
            </a:p>
            <a:p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  <a:p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Focused on Telling the Truth about our Supply Chain Capabilities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70A257-E2A6-4A0E-8809-A8C8B38E029B}"/>
              </a:ext>
            </a:extLst>
          </p:cNvPr>
          <p:cNvGrpSpPr/>
          <p:nvPr/>
        </p:nvGrpSpPr>
        <p:grpSpPr>
          <a:xfrm rot="5400000">
            <a:off x="5919870" y="4236387"/>
            <a:ext cx="335826" cy="335826"/>
            <a:chOff x="9121844" y="3455958"/>
            <a:chExt cx="335826" cy="33582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7F6081-9EC2-40A8-895B-0F37195663F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EA8FE1B6-6FE4-4D8E-8585-DABFFA795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A85D06-531B-4943-937C-C81E9BF6AE14}"/>
              </a:ext>
            </a:extLst>
          </p:cNvPr>
          <p:cNvGrpSpPr/>
          <p:nvPr/>
        </p:nvGrpSpPr>
        <p:grpSpPr>
          <a:xfrm rot="5400000">
            <a:off x="5919870" y="4849299"/>
            <a:ext cx="335826" cy="335826"/>
            <a:chOff x="9121844" y="3455958"/>
            <a:chExt cx="335826" cy="33582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07AE8A8-3691-426C-A02F-67EF579CB047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6A3EB6B-1D61-4C57-A698-5780E89D14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F3A7E-8CAE-4481-A493-318DFFB4EFBE}"/>
              </a:ext>
            </a:extLst>
          </p:cNvPr>
          <p:cNvGrpSpPr/>
          <p:nvPr/>
        </p:nvGrpSpPr>
        <p:grpSpPr>
          <a:xfrm rot="5400000">
            <a:off x="5919870" y="2486956"/>
            <a:ext cx="335826" cy="335826"/>
            <a:chOff x="9121844" y="3455958"/>
            <a:chExt cx="335826" cy="33582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41684E4-B1BD-47A8-9B97-EB9D92328C48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ED1458D-D9B5-4BDD-B16A-F67B334C93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146129-3CA8-4B7E-8D2E-51A4EBB5BAC8}"/>
              </a:ext>
            </a:extLst>
          </p:cNvPr>
          <p:cNvGrpSpPr/>
          <p:nvPr/>
        </p:nvGrpSpPr>
        <p:grpSpPr>
          <a:xfrm rot="5400000">
            <a:off x="5919870" y="3410216"/>
            <a:ext cx="335826" cy="335826"/>
            <a:chOff x="9121844" y="3455958"/>
            <a:chExt cx="335826" cy="33582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FDA748B-452C-463F-B7F6-BD34B0C04619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E508AD28-0225-412C-B186-4154FD68AC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46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44F8E88D-37C1-47BC-B410-BDE5C1450578}"/>
              </a:ext>
            </a:extLst>
          </p:cNvPr>
          <p:cNvGrpSpPr/>
          <p:nvPr/>
        </p:nvGrpSpPr>
        <p:grpSpPr>
          <a:xfrm>
            <a:off x="975432" y="797441"/>
            <a:ext cx="10241136" cy="1209061"/>
            <a:chOff x="975432" y="1076870"/>
            <a:chExt cx="10241136" cy="13136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8A87F4-5D7D-444F-B12B-891EBF9E7460}"/>
                </a:ext>
              </a:extLst>
            </p:cNvPr>
            <p:cNvSpPr txBox="1"/>
            <p:nvPr/>
          </p:nvSpPr>
          <p:spPr>
            <a:xfrm>
              <a:off x="975432" y="1076870"/>
              <a:ext cx="2399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d-ID" sz="1200" spc="300" dirty="0">
                <a:solidFill>
                  <a:schemeClr val="tx1">
                    <a:lumMod val="50000"/>
                    <a:lumOff val="5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E50E0E-6CFE-433C-858B-D1B6888C2274}"/>
                </a:ext>
              </a:extLst>
            </p:cNvPr>
            <p:cNvSpPr/>
            <p:nvPr/>
          </p:nvSpPr>
          <p:spPr>
            <a:xfrm>
              <a:off x="975434" y="1353869"/>
              <a:ext cx="10241134" cy="1036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4"/>
                  </a:solidFill>
                  <a:latin typeface="+mj-lt"/>
                </a:rPr>
                <a:t>Agenda: </a:t>
              </a:r>
              <a:r>
                <a:rPr lang="en-US" sz="2800" dirty="0">
                  <a:solidFill>
                    <a:schemeClr val="accent4"/>
                  </a:solidFill>
                  <a:latin typeface="+mj-lt"/>
                </a:rPr>
                <a:t>The New Supply Chain Landscape –</a:t>
              </a:r>
              <a:br>
                <a:rPr lang="en-US" sz="2800" dirty="0">
                  <a:solidFill>
                    <a:schemeClr val="accent4"/>
                  </a:solidFill>
                  <a:latin typeface="+mj-lt"/>
                </a:rPr>
              </a:br>
              <a:r>
                <a:rPr lang="en-US" sz="2800" dirty="0">
                  <a:solidFill>
                    <a:schemeClr val="accent4"/>
                  </a:solidFill>
                  <a:latin typeface="+mj-lt"/>
                </a:rPr>
                <a:t>Trends and Predictions  </a:t>
              </a: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F29F4A-806B-484E-859C-9CA50A78C128}"/>
              </a:ext>
            </a:extLst>
          </p:cNvPr>
          <p:cNvGrpSpPr/>
          <p:nvPr/>
        </p:nvGrpSpPr>
        <p:grpSpPr>
          <a:xfrm>
            <a:off x="1015408" y="2443047"/>
            <a:ext cx="4176788" cy="646331"/>
            <a:chOff x="1989980" y="3107050"/>
            <a:chExt cx="3280304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13568C-7873-4CED-94D9-1EC7128EFB0F}"/>
                </a:ext>
              </a:extLst>
            </p:cNvPr>
            <p:cNvSpPr txBox="1"/>
            <p:nvPr/>
          </p:nvSpPr>
          <p:spPr>
            <a:xfrm>
              <a:off x="2239441" y="3107050"/>
              <a:ext cx="303084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GB" sz="1800" b="1" dirty="0">
                  <a:solidFill>
                    <a:srgbClr val="515051"/>
                  </a:solidFill>
                  <a:cs typeface="Segoe UI Semibold" panose="020B0702040204020203" pitchFamily="34" charset="0"/>
                </a:rPr>
                <a:t>The Supply Chain Spectrum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2AAB64-D1A8-4B0C-B3DB-41CCAA9F4DD7}"/>
                </a:ext>
              </a:extLst>
            </p:cNvPr>
            <p:cNvSpPr txBox="1"/>
            <p:nvPr/>
          </p:nvSpPr>
          <p:spPr>
            <a:xfrm>
              <a:off x="1989980" y="3116575"/>
              <a:ext cx="5225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rgbClr val="515051"/>
                  </a:solidFill>
                  <a:latin typeface="+mn-lt"/>
                </a:rPr>
                <a:t>01</a:t>
              </a:r>
              <a:endParaRPr lang="id-ID" sz="1200" dirty="0">
                <a:solidFill>
                  <a:srgbClr val="515051"/>
                </a:solidFill>
                <a:latin typeface="+mn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3DEF93-9AF8-4D02-9FDE-AA87787FC236}"/>
              </a:ext>
            </a:extLst>
          </p:cNvPr>
          <p:cNvGrpSpPr/>
          <p:nvPr/>
        </p:nvGrpSpPr>
        <p:grpSpPr>
          <a:xfrm>
            <a:off x="1077238" y="3443155"/>
            <a:ext cx="3519001" cy="646331"/>
            <a:chOff x="1989980" y="3880882"/>
            <a:chExt cx="3519001" cy="64633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029F5-D4A8-4779-9905-B665E022A3FD}"/>
                </a:ext>
              </a:extLst>
            </p:cNvPr>
            <p:cNvSpPr txBox="1"/>
            <p:nvPr/>
          </p:nvSpPr>
          <p:spPr>
            <a:xfrm>
              <a:off x="2239441" y="3880882"/>
              <a:ext cx="32695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rgbClr val="515051"/>
                  </a:solidFill>
                </a:rPr>
                <a:t>Are we taking our Supply Chain for granted?</a:t>
              </a:r>
              <a:endParaRPr lang="id-ID" sz="1800" b="1" dirty="0">
                <a:solidFill>
                  <a:srgbClr val="51505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6B1541E-6A92-4D01-909A-0B34AA23D39A}"/>
                </a:ext>
              </a:extLst>
            </p:cNvPr>
            <p:cNvSpPr txBox="1"/>
            <p:nvPr/>
          </p:nvSpPr>
          <p:spPr>
            <a:xfrm>
              <a:off x="1989980" y="3928063"/>
              <a:ext cx="5225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rgbClr val="515051"/>
                  </a:solidFill>
                  <a:latin typeface="+mn-lt"/>
                </a:rPr>
                <a:t>02</a:t>
              </a:r>
              <a:endParaRPr lang="id-ID" sz="1200" dirty="0">
                <a:solidFill>
                  <a:srgbClr val="515051"/>
                </a:solidFill>
                <a:latin typeface="+mn-l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AD9C72-46A6-4A67-AFED-AB0841C8E1F7}"/>
              </a:ext>
            </a:extLst>
          </p:cNvPr>
          <p:cNvGrpSpPr/>
          <p:nvPr/>
        </p:nvGrpSpPr>
        <p:grpSpPr>
          <a:xfrm>
            <a:off x="1082560" y="4591752"/>
            <a:ext cx="3181102" cy="923330"/>
            <a:chOff x="1989980" y="4730026"/>
            <a:chExt cx="3181102" cy="92333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AE5ABE-36A3-4415-AC49-E4885A33DF41}"/>
                </a:ext>
              </a:extLst>
            </p:cNvPr>
            <p:cNvSpPr txBox="1"/>
            <p:nvPr/>
          </p:nvSpPr>
          <p:spPr>
            <a:xfrm>
              <a:off x="2239440" y="4730026"/>
              <a:ext cx="29316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rgbClr val="515051"/>
                  </a:solidFill>
                </a:rPr>
                <a:t>How “Code Red” Conditions are Affecting Supply Chains</a:t>
              </a:r>
              <a:endParaRPr lang="id-ID" sz="1800" b="1" dirty="0">
                <a:solidFill>
                  <a:srgbClr val="51505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6AE786-A54D-4333-90A9-0BE0F3E85F8B}"/>
                </a:ext>
              </a:extLst>
            </p:cNvPr>
            <p:cNvSpPr txBox="1"/>
            <p:nvPr/>
          </p:nvSpPr>
          <p:spPr>
            <a:xfrm>
              <a:off x="1989980" y="4739551"/>
              <a:ext cx="5225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rgbClr val="515051"/>
                  </a:solidFill>
                  <a:latin typeface="+mn-lt"/>
                </a:rPr>
                <a:t>03</a:t>
              </a:r>
              <a:endParaRPr lang="id-ID" sz="1200" dirty="0">
                <a:solidFill>
                  <a:srgbClr val="515051"/>
                </a:solidFill>
                <a:latin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6D1583-C094-4010-97F0-670442446127}"/>
              </a:ext>
            </a:extLst>
          </p:cNvPr>
          <p:cNvGrpSpPr/>
          <p:nvPr/>
        </p:nvGrpSpPr>
        <p:grpSpPr>
          <a:xfrm>
            <a:off x="6161567" y="2421481"/>
            <a:ext cx="3953586" cy="646331"/>
            <a:chOff x="1989981" y="4730026"/>
            <a:chExt cx="3953586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DB7365-0EDC-4C4D-8FFC-A490FD2F7E14}"/>
                </a:ext>
              </a:extLst>
            </p:cNvPr>
            <p:cNvSpPr txBox="1"/>
            <p:nvPr/>
          </p:nvSpPr>
          <p:spPr>
            <a:xfrm>
              <a:off x="2239440" y="4730026"/>
              <a:ext cx="37041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rgbClr val="515051"/>
                  </a:solidFill>
                </a:rPr>
                <a:t>Lessons from the Hermit: Have an Outcome-Based Mindset</a:t>
              </a:r>
              <a:endParaRPr lang="id-ID" sz="1800" b="1" dirty="0">
                <a:solidFill>
                  <a:srgbClr val="51505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12F613-3F7F-4032-BAA5-EEB73F414FCB}"/>
                </a:ext>
              </a:extLst>
            </p:cNvPr>
            <p:cNvSpPr txBox="1"/>
            <p:nvPr/>
          </p:nvSpPr>
          <p:spPr>
            <a:xfrm>
              <a:off x="1989981" y="4739551"/>
              <a:ext cx="35993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rgbClr val="515051"/>
                  </a:solidFill>
                  <a:latin typeface="+mn-lt"/>
                </a:rPr>
                <a:t>04</a:t>
              </a:r>
              <a:endParaRPr lang="id-ID" sz="1200" dirty="0">
                <a:solidFill>
                  <a:srgbClr val="515051"/>
                </a:solidFill>
                <a:latin typeface="+mn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7B7545-ECC1-4E5E-8309-D44654E211FE}"/>
              </a:ext>
            </a:extLst>
          </p:cNvPr>
          <p:cNvGrpSpPr/>
          <p:nvPr/>
        </p:nvGrpSpPr>
        <p:grpSpPr>
          <a:xfrm>
            <a:off x="6198994" y="3512713"/>
            <a:ext cx="5017574" cy="369332"/>
            <a:chOff x="1989980" y="3107050"/>
            <a:chExt cx="5017574" cy="3693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8E9DFCE-52A5-4E9B-B7BF-2A34CF708D36}"/>
                </a:ext>
              </a:extLst>
            </p:cNvPr>
            <p:cNvSpPr txBox="1"/>
            <p:nvPr/>
          </p:nvSpPr>
          <p:spPr>
            <a:xfrm>
              <a:off x="2239440" y="3107050"/>
              <a:ext cx="47681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rgbClr val="515051"/>
                  </a:solidFill>
                  <a:cs typeface="Segoe UI Semibold" panose="020B0702040204020203" pitchFamily="34" charset="0"/>
                </a:rPr>
                <a:t>Building an Outcome-Based Mindset</a:t>
              </a:r>
              <a:endParaRPr lang="en-GB" sz="1800" b="1" dirty="0">
                <a:solidFill>
                  <a:srgbClr val="515051"/>
                </a:solidFill>
                <a:cs typeface="Segoe UI Semibold" panose="020B0702040204020203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D67E346-B424-41B3-891C-10F48D7CFE4D}"/>
                </a:ext>
              </a:extLst>
            </p:cNvPr>
            <p:cNvSpPr txBox="1"/>
            <p:nvPr/>
          </p:nvSpPr>
          <p:spPr>
            <a:xfrm>
              <a:off x="1989980" y="3116575"/>
              <a:ext cx="5225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rgbClr val="515051"/>
                  </a:solidFill>
                  <a:latin typeface="+mn-lt"/>
                </a:rPr>
                <a:t>05</a:t>
              </a:r>
              <a:endParaRPr lang="id-ID" sz="1200" dirty="0">
                <a:solidFill>
                  <a:srgbClr val="515051"/>
                </a:solidFill>
                <a:latin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D46DDE-4CB0-4832-A06A-958639018129}"/>
              </a:ext>
            </a:extLst>
          </p:cNvPr>
          <p:cNvGrpSpPr/>
          <p:nvPr/>
        </p:nvGrpSpPr>
        <p:grpSpPr>
          <a:xfrm>
            <a:off x="6161770" y="4591752"/>
            <a:ext cx="5039630" cy="646331"/>
            <a:chOff x="1989980" y="3918538"/>
            <a:chExt cx="3480414" cy="64633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791F2F1-84BB-432B-B99F-14D7CB2B0776}"/>
                </a:ext>
              </a:extLst>
            </p:cNvPr>
            <p:cNvSpPr txBox="1"/>
            <p:nvPr/>
          </p:nvSpPr>
          <p:spPr>
            <a:xfrm>
              <a:off x="2239442" y="3918538"/>
              <a:ext cx="32309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rgbClr val="515051"/>
                  </a:solidFill>
                </a:rPr>
                <a:t>Impact and Benefits of an</a:t>
              </a:r>
              <a:br>
                <a:rPr lang="en-US" sz="1800" b="1" dirty="0">
                  <a:solidFill>
                    <a:srgbClr val="515051"/>
                  </a:solidFill>
                </a:rPr>
              </a:br>
              <a:r>
                <a:rPr lang="en-US" sz="1800" b="1" dirty="0">
                  <a:solidFill>
                    <a:srgbClr val="515051"/>
                  </a:solidFill>
                </a:rPr>
                <a:t>Outcome-Based Mindset</a:t>
              </a:r>
              <a:endParaRPr lang="id-ID" sz="1800" b="1" dirty="0">
                <a:solidFill>
                  <a:srgbClr val="51505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461CB3-A8D2-4347-8AF4-8996A41B0F58}"/>
                </a:ext>
              </a:extLst>
            </p:cNvPr>
            <p:cNvSpPr txBox="1"/>
            <p:nvPr/>
          </p:nvSpPr>
          <p:spPr>
            <a:xfrm>
              <a:off x="1989980" y="3928063"/>
              <a:ext cx="5225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rgbClr val="515051"/>
                  </a:solidFill>
                  <a:latin typeface="+mn-lt"/>
                </a:rPr>
                <a:t>06</a:t>
              </a:r>
              <a:endParaRPr lang="id-ID" sz="1200" dirty="0">
                <a:solidFill>
                  <a:srgbClr val="51505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8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98A3B9-6BCF-4944-B044-2F1C3C1E2DD6}"/>
              </a:ext>
            </a:extLst>
          </p:cNvPr>
          <p:cNvSpPr txBox="1"/>
          <p:nvPr/>
        </p:nvSpPr>
        <p:spPr>
          <a:xfrm>
            <a:off x="6916483" y="2545750"/>
            <a:ext cx="4172982" cy="19413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023059"/>
                </a:solidFill>
              </a:rPr>
              <a:t>Focus!</a:t>
            </a:r>
          </a:p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023059"/>
                </a:solidFill>
              </a:rPr>
              <a:t>	</a:t>
            </a:r>
            <a:r>
              <a:rPr lang="en-US" sz="2100" b="1" dirty="0">
                <a:solidFill>
                  <a:srgbClr val="023059"/>
                </a:solidFill>
              </a:rPr>
              <a:t>Mapping Your 	Supply To Identify 	Risks and Threats</a:t>
            </a:r>
          </a:p>
          <a:p>
            <a:pPr>
              <a:lnSpc>
                <a:spcPts val="2400"/>
              </a:lnSpc>
            </a:pPr>
            <a:endParaRPr lang="en-US" sz="2100" b="1" dirty="0">
              <a:solidFill>
                <a:srgbClr val="023059"/>
              </a:solidFill>
            </a:endParaRPr>
          </a:p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023059"/>
                </a:solidFill>
              </a:rPr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A6B3B9-3126-4FE5-BEE9-C9D29366A5AD}"/>
              </a:ext>
            </a:extLst>
          </p:cNvPr>
          <p:cNvGrpSpPr/>
          <p:nvPr/>
        </p:nvGrpSpPr>
        <p:grpSpPr>
          <a:xfrm>
            <a:off x="552896" y="1057912"/>
            <a:ext cx="4821858" cy="2990558"/>
            <a:chOff x="975436" y="861146"/>
            <a:chExt cx="2702373" cy="241647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1471B2-EE19-416E-96BB-442B915E6E9E}"/>
                </a:ext>
              </a:extLst>
            </p:cNvPr>
            <p:cNvSpPr txBox="1"/>
            <p:nvPr/>
          </p:nvSpPr>
          <p:spPr>
            <a:xfrm>
              <a:off x="1007375" y="861146"/>
              <a:ext cx="2367232" cy="29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spc="30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 Light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r>
                <a:rPr lang="en-US" sz="1800" b="1" dirty="0">
                  <a:solidFill>
                    <a:schemeClr val="tx1"/>
                  </a:solidFill>
                  <a:latin typeface="Lora" panose="02000503000000020004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Summary</a:t>
              </a:r>
              <a:endParaRPr lang="id-ID" sz="1800" b="1" dirty="0">
                <a:solidFill>
                  <a:schemeClr val="tx1"/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E64B2A-25C7-4B4C-B00C-BE7C85CA1880}"/>
                </a:ext>
              </a:extLst>
            </p:cNvPr>
            <p:cNvSpPr/>
            <p:nvPr/>
          </p:nvSpPr>
          <p:spPr>
            <a:xfrm>
              <a:off x="975436" y="1353868"/>
              <a:ext cx="2702373" cy="1923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2800" b="1" dirty="0">
                  <a:solidFill>
                    <a:srgbClr val="E5B521"/>
                  </a:solidFill>
                  <a:latin typeface="+mj-lt"/>
                </a:rPr>
                <a:t>In a “Code Red” World, where “Severe Storms” are increasingly common, moving up the Supply Chain Spectrum requires…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F2AFA30-1E6E-4FB6-8994-8695D53CEC72}"/>
              </a:ext>
            </a:extLst>
          </p:cNvPr>
          <p:cNvSpPr txBox="1"/>
          <p:nvPr/>
        </p:nvSpPr>
        <p:spPr>
          <a:xfrm>
            <a:off x="6916483" y="4366282"/>
            <a:ext cx="5098308" cy="16335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023059"/>
                </a:solidFill>
              </a:rPr>
              <a:t>Commitment!</a:t>
            </a:r>
          </a:p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023059"/>
                </a:solidFill>
              </a:rPr>
              <a:t>	</a:t>
            </a:r>
            <a:r>
              <a:rPr lang="en-US" sz="2100" b="1" dirty="0">
                <a:solidFill>
                  <a:srgbClr val="023059"/>
                </a:solidFill>
              </a:rPr>
              <a:t>Different Dialogues With 	Customers and Suppliers </a:t>
            </a:r>
            <a:r>
              <a:rPr lang="en-US" sz="2100" b="1" dirty="0" err="1">
                <a:solidFill>
                  <a:srgbClr val="023059"/>
                </a:solidFill>
              </a:rPr>
              <a:t>amd</a:t>
            </a:r>
            <a:r>
              <a:rPr lang="en-US" sz="2100" b="1" dirty="0">
                <a:solidFill>
                  <a:srgbClr val="023059"/>
                </a:solidFill>
              </a:rPr>
              <a:t> 	an emphasis on stratification 	initiatives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70A257-E2A6-4A0E-8809-A8C8B38E029B}"/>
              </a:ext>
            </a:extLst>
          </p:cNvPr>
          <p:cNvGrpSpPr/>
          <p:nvPr/>
        </p:nvGrpSpPr>
        <p:grpSpPr>
          <a:xfrm rot="5400000">
            <a:off x="6001465" y="2548591"/>
            <a:ext cx="335826" cy="335826"/>
            <a:chOff x="9121844" y="3455958"/>
            <a:chExt cx="335826" cy="33582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7F6081-9EC2-40A8-895B-0F37195663F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EA8FE1B6-6FE4-4D8E-8585-DABFFA795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A85D06-531B-4943-937C-C81E9BF6AE14}"/>
              </a:ext>
            </a:extLst>
          </p:cNvPr>
          <p:cNvGrpSpPr/>
          <p:nvPr/>
        </p:nvGrpSpPr>
        <p:grpSpPr>
          <a:xfrm rot="5400000">
            <a:off x="5964256" y="1316700"/>
            <a:ext cx="335826" cy="335826"/>
            <a:chOff x="9121844" y="3455958"/>
            <a:chExt cx="335826" cy="33582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07AE8A8-3691-426C-A02F-67EF579CB047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16A3EB6B-1D61-4C57-A698-5780E89D14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598A3B9-6BCF-4944-B044-2F1C3C1E2DD6}"/>
              </a:ext>
            </a:extLst>
          </p:cNvPr>
          <p:cNvSpPr txBox="1"/>
          <p:nvPr/>
        </p:nvSpPr>
        <p:spPr>
          <a:xfrm>
            <a:off x="6916483" y="1313379"/>
            <a:ext cx="4300567" cy="10179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023059"/>
                </a:solidFill>
              </a:rPr>
              <a:t>Clarity!</a:t>
            </a:r>
          </a:p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023059"/>
                </a:solidFill>
              </a:rPr>
              <a:t>	A W</a:t>
            </a:r>
            <a:r>
              <a:rPr lang="en-US" sz="2100" b="1" dirty="0">
                <a:solidFill>
                  <a:srgbClr val="023059"/>
                </a:solidFill>
              </a:rPr>
              <a:t>ritten SC Plan </a:t>
            </a:r>
          </a:p>
          <a:p>
            <a:pPr>
              <a:lnSpc>
                <a:spcPts val="2400"/>
              </a:lnSpc>
            </a:pPr>
            <a:endParaRPr lang="en-US" sz="2400" b="1" dirty="0">
              <a:solidFill>
                <a:srgbClr val="023059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A85D06-531B-4943-937C-C81E9BF6AE14}"/>
              </a:ext>
            </a:extLst>
          </p:cNvPr>
          <p:cNvGrpSpPr/>
          <p:nvPr/>
        </p:nvGrpSpPr>
        <p:grpSpPr>
          <a:xfrm rot="5400000">
            <a:off x="6054628" y="4387247"/>
            <a:ext cx="335826" cy="335826"/>
            <a:chOff x="9121844" y="3455958"/>
            <a:chExt cx="335826" cy="33582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07AE8A8-3691-426C-A02F-67EF579CB047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6A3EB6B-1D61-4C57-A698-5780E89D14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92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694" y="-403654"/>
            <a:ext cx="12719810" cy="734139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123B50-BE3A-4492-B670-1714F46543F2}"/>
              </a:ext>
            </a:extLst>
          </p:cNvPr>
          <p:cNvSpPr/>
          <p:nvPr/>
        </p:nvSpPr>
        <p:spPr>
          <a:xfrm>
            <a:off x="867563" y="5021204"/>
            <a:ext cx="10584751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4"/>
                </a:solidFill>
                <a:latin typeface="+mj-lt"/>
              </a:rPr>
              <a:t>Benefits from Moving up the Supply Chain Spectrum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46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AB315889-2958-4E6D-B355-0387F43DB38B}"/>
              </a:ext>
            </a:extLst>
          </p:cNvPr>
          <p:cNvGrpSpPr/>
          <p:nvPr/>
        </p:nvGrpSpPr>
        <p:grpSpPr>
          <a:xfrm>
            <a:off x="5822668" y="1049073"/>
            <a:ext cx="5718974" cy="984885"/>
            <a:chOff x="975430" y="1076870"/>
            <a:chExt cx="5102113" cy="98488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3D61703-2243-4805-B140-B91423FDF29C}"/>
                </a:ext>
              </a:extLst>
            </p:cNvPr>
            <p:cNvSpPr txBox="1"/>
            <p:nvPr/>
          </p:nvSpPr>
          <p:spPr>
            <a:xfrm>
              <a:off x="975430" y="1076870"/>
              <a:ext cx="4432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spc="30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 Light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r>
                <a:rPr lang="en-US" sz="2000" dirty="0">
                  <a:solidFill>
                    <a:schemeClr val="tx1"/>
                  </a:solidFill>
                  <a:latin typeface="Lora" panose="02000503000000020004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Mutually Beneficial Outcomes</a:t>
              </a:r>
              <a:endParaRPr lang="id-ID" sz="2000" dirty="0">
                <a:solidFill>
                  <a:schemeClr val="tx1"/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62F5B03-68F3-4AA6-AE18-8CD02B603E25}"/>
                </a:ext>
              </a:extLst>
            </p:cNvPr>
            <p:cNvSpPr/>
            <p:nvPr/>
          </p:nvSpPr>
          <p:spPr>
            <a:xfrm>
              <a:off x="975435" y="1353869"/>
              <a:ext cx="51021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383D44"/>
                  </a:solidFill>
                  <a:latin typeface="+mj-lt"/>
                </a:rPr>
                <a:t>We Win Together!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DA250BE-FC9D-4229-8AE7-CCF85DFFD135}"/>
              </a:ext>
            </a:extLst>
          </p:cNvPr>
          <p:cNvGrpSpPr/>
          <p:nvPr/>
        </p:nvGrpSpPr>
        <p:grpSpPr>
          <a:xfrm>
            <a:off x="5794406" y="2209626"/>
            <a:ext cx="4861613" cy="968531"/>
            <a:chOff x="6096000" y="3473957"/>
            <a:chExt cx="4861613" cy="96853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97BC1F-11CB-45B3-97FE-BD78A371D58E}"/>
                </a:ext>
              </a:extLst>
            </p:cNvPr>
            <p:cNvSpPr txBox="1"/>
            <p:nvPr/>
          </p:nvSpPr>
          <p:spPr>
            <a:xfrm>
              <a:off x="6096000" y="3473957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01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0677CC3-7DB6-49A3-B543-CA61F8E78112}"/>
                </a:ext>
              </a:extLst>
            </p:cNvPr>
            <p:cNvSpPr txBox="1"/>
            <p:nvPr/>
          </p:nvSpPr>
          <p:spPr>
            <a:xfrm>
              <a:off x="7101572" y="3534547"/>
              <a:ext cx="385604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Predictability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You can’t have lean without a predictable supply chain.</a:t>
              </a:r>
              <a:endParaRPr lang="id-ID" sz="1600" dirty="0">
                <a:solidFill>
                  <a:srgbClr val="383D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7E7F3FE-3937-494B-A895-155C55E49F30}"/>
              </a:ext>
            </a:extLst>
          </p:cNvPr>
          <p:cNvGrpSpPr/>
          <p:nvPr/>
        </p:nvGrpSpPr>
        <p:grpSpPr>
          <a:xfrm>
            <a:off x="5782096" y="3263717"/>
            <a:ext cx="5695668" cy="991685"/>
            <a:chOff x="6096000" y="4587182"/>
            <a:chExt cx="4950103" cy="99168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6C843A-0630-4C8B-A368-D05F11C805BE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02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D3E0186-CA67-483E-BE8D-910AFAAA5B9F}"/>
                </a:ext>
              </a:extLst>
            </p:cNvPr>
            <p:cNvSpPr txBox="1"/>
            <p:nvPr/>
          </p:nvSpPr>
          <p:spPr>
            <a:xfrm>
              <a:off x="6969529" y="4670926"/>
              <a:ext cx="4076574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Dependability and Reliability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 know who to call and are confident in their ability to consistently produce on our behalf</a:t>
              </a:r>
              <a:r>
                <a:rPr lang="en-US" sz="15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E7F3FE-3937-494B-A895-155C55E49F30}"/>
              </a:ext>
            </a:extLst>
          </p:cNvPr>
          <p:cNvGrpSpPr/>
          <p:nvPr/>
        </p:nvGrpSpPr>
        <p:grpSpPr>
          <a:xfrm>
            <a:off x="5786211" y="4322297"/>
            <a:ext cx="5547994" cy="991685"/>
            <a:chOff x="6096000" y="4587182"/>
            <a:chExt cx="4821760" cy="9916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6C843A-0630-4C8B-A368-D05F11C805BE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03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3E0186-CA67-483E-BE8D-910AFAAA5B9F}"/>
                </a:ext>
              </a:extLst>
            </p:cNvPr>
            <p:cNvSpPr txBox="1"/>
            <p:nvPr/>
          </p:nvSpPr>
          <p:spPr>
            <a:xfrm>
              <a:off x="6969529" y="4670926"/>
              <a:ext cx="394823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Accountability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 know who is responsible for achieving desired outcomes. </a:t>
              </a:r>
            </a:p>
          </p:txBody>
        </p:sp>
      </p:grpSp>
      <p:pic>
        <p:nvPicPr>
          <p:cNvPr id="3074" name="Picture 2" descr="C:\Users\michelbrent\Documents\2020 marketing planning\presentation redesign suzy\photos\stock photos\AdobeStock_2015410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1450829"/>
            <a:ext cx="6895693" cy="375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B307D2-628A-4EA5-B991-F9A8A19F5390}"/>
              </a:ext>
            </a:extLst>
          </p:cNvPr>
          <p:cNvSpPr txBox="1"/>
          <p:nvPr/>
        </p:nvSpPr>
        <p:spPr>
          <a:xfrm>
            <a:off x="675167" y="5613991"/>
            <a:ext cx="1057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Turning your Supply Chain from a Liability to a Competitive Asset</a:t>
            </a:r>
            <a:r>
              <a:rPr lang="en-US" sz="2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46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EAD3E51-DBF8-4C20-8026-067B8A348718}"/>
              </a:ext>
            </a:extLst>
          </p:cNvPr>
          <p:cNvCxnSpPr>
            <a:cxnSpLocks/>
          </p:cNvCxnSpPr>
          <p:nvPr/>
        </p:nvCxnSpPr>
        <p:spPr>
          <a:xfrm flipV="1">
            <a:off x="1284033" y="3320925"/>
            <a:ext cx="9877945" cy="1251"/>
          </a:xfrm>
          <a:prstGeom prst="line">
            <a:avLst/>
          </a:prstGeom>
          <a:ln w="19050">
            <a:solidFill>
              <a:schemeClr val="bg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211421A-08F9-4A13-A1D8-6A00835265EB}"/>
              </a:ext>
            </a:extLst>
          </p:cNvPr>
          <p:cNvGrpSpPr/>
          <p:nvPr/>
        </p:nvGrpSpPr>
        <p:grpSpPr>
          <a:xfrm>
            <a:off x="51293" y="2571167"/>
            <a:ext cx="2831825" cy="1495067"/>
            <a:chOff x="1118569" y="2243743"/>
            <a:chExt cx="2831825" cy="1495067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9937EB2-AEF3-41C3-BEBF-1F9FACABCA2B}"/>
                </a:ext>
              </a:extLst>
            </p:cNvPr>
            <p:cNvSpPr txBox="1"/>
            <p:nvPr/>
          </p:nvSpPr>
          <p:spPr>
            <a:xfrm>
              <a:off x="1746127" y="2445220"/>
              <a:ext cx="19902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 bold" panose="02000803000000020004" pitchFamily="2" charset="0"/>
                </a:rPr>
                <a:t>Inefficient</a:t>
              </a:r>
              <a:endParaRPr lang="id-ID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ra bold" panose="02000803000000020004" pitchFamily="2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1D6BBF-3E6C-4376-942C-40903C6FFBA3}"/>
                </a:ext>
              </a:extLst>
            </p:cNvPr>
            <p:cNvSpPr txBox="1"/>
            <p:nvPr/>
          </p:nvSpPr>
          <p:spPr>
            <a:xfrm>
              <a:off x="1318245" y="2992452"/>
              <a:ext cx="2632149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Reactive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Tactical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Siloed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288E9A1-A1CD-4BFA-B9FA-48BE807E1133}"/>
                </a:ext>
              </a:extLst>
            </p:cNvPr>
            <p:cNvSpPr txBox="1"/>
            <p:nvPr/>
          </p:nvSpPr>
          <p:spPr>
            <a:xfrm>
              <a:off x="1390310" y="2243743"/>
              <a:ext cx="5225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endPara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101" name="Freeform 5">
              <a:extLst>
                <a:ext uri="{FF2B5EF4-FFF2-40B4-BE49-F238E27FC236}">
                  <a16:creationId xmlns:a16="http://schemas.microsoft.com/office/drawing/2014/main" id="{EF325FC4-2B2E-490B-B0F5-C64500935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569" y="2809163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2A3260-621A-4114-9F7F-8629B6B93078}"/>
              </a:ext>
            </a:extLst>
          </p:cNvPr>
          <p:cNvGrpSpPr/>
          <p:nvPr/>
        </p:nvGrpSpPr>
        <p:grpSpPr>
          <a:xfrm>
            <a:off x="10297330" y="2626583"/>
            <a:ext cx="3062474" cy="1472547"/>
            <a:chOff x="7973385" y="2243743"/>
            <a:chExt cx="3062474" cy="1472547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906E957-A74D-46E9-A1C3-554703134BF5}"/>
                </a:ext>
              </a:extLst>
            </p:cNvPr>
            <p:cNvSpPr txBox="1"/>
            <p:nvPr/>
          </p:nvSpPr>
          <p:spPr>
            <a:xfrm>
              <a:off x="8797616" y="2969932"/>
              <a:ext cx="2238243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Proactive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Strategic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Holistic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0603EA2-6614-4507-913A-F96FDB644B98}"/>
                </a:ext>
              </a:extLst>
            </p:cNvPr>
            <p:cNvSpPr txBox="1"/>
            <p:nvPr/>
          </p:nvSpPr>
          <p:spPr>
            <a:xfrm>
              <a:off x="7973385" y="2445220"/>
              <a:ext cx="20310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 bold" panose="02000803000000020004" pitchFamily="2" charset="0"/>
                </a:rPr>
                <a:t>World Class</a:t>
              </a:r>
              <a:endParaRPr lang="id-ID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ra bold" panose="02000803000000020004" pitchFamily="2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4079AFC-7827-47E2-894E-07B4CAAA21B0}"/>
                </a:ext>
              </a:extLst>
            </p:cNvPr>
            <p:cNvSpPr txBox="1"/>
            <p:nvPr/>
          </p:nvSpPr>
          <p:spPr>
            <a:xfrm>
              <a:off x="8770592" y="2243743"/>
              <a:ext cx="5225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endPara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B378C80-A292-4F2E-8F9C-BCF457445859}"/>
              </a:ext>
            </a:extLst>
          </p:cNvPr>
          <p:cNvSpPr/>
          <p:nvPr/>
        </p:nvSpPr>
        <p:spPr>
          <a:xfrm>
            <a:off x="657304" y="750456"/>
            <a:ext cx="10914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</a:rPr>
              <a:t>Where is your company on the Supply Chain Spectrum?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8" name="Picture Placeholder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A93AFDCF-C151-47FD-B859-83C854A71E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A8BEBD-FCAA-4C71-8228-257D7971BE09}"/>
              </a:ext>
            </a:extLst>
          </p:cNvPr>
          <p:cNvGrpSpPr/>
          <p:nvPr/>
        </p:nvGrpSpPr>
        <p:grpSpPr>
          <a:xfrm>
            <a:off x="11560184" y="6360738"/>
            <a:ext cx="631816" cy="283014"/>
            <a:chOff x="11560184" y="6347226"/>
            <a:chExt cx="631816" cy="28301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909D0BC-34A8-4EB9-826A-C64D61DD9239}"/>
                </a:ext>
              </a:extLst>
            </p:cNvPr>
            <p:cNvSpPr/>
            <p:nvPr/>
          </p:nvSpPr>
          <p:spPr>
            <a:xfrm>
              <a:off x="11560184" y="6347565"/>
              <a:ext cx="550854" cy="2826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6F2769-9345-408A-8172-73C964071901}"/>
                </a:ext>
              </a:extLst>
            </p:cNvPr>
            <p:cNvSpPr txBox="1"/>
            <p:nvPr/>
          </p:nvSpPr>
          <p:spPr>
            <a:xfrm rot="10800000" flipV="1">
              <a:off x="11588362" y="6347226"/>
              <a:ext cx="469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60E2A6B-A809-4840-BF14-8648BC0BDF87}" type="slidenum">
                <a:rPr lang="id-ID" sz="1200" b="1" i="0" smtClean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pPr algn="ctr"/>
                <a:t>3</a:t>
              </a:fld>
              <a:endParaRPr lang="id-ID" sz="4800" b="1" i="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B19A14-21C2-4976-B01D-0507FA4531AA}"/>
                </a:ext>
              </a:extLst>
            </p:cNvPr>
            <p:cNvSpPr/>
            <p:nvPr/>
          </p:nvSpPr>
          <p:spPr>
            <a:xfrm>
              <a:off x="12086440" y="6347565"/>
              <a:ext cx="105560" cy="282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6A6B7AC-BD58-463E-AEB3-37DC8C56E766}"/>
              </a:ext>
            </a:extLst>
          </p:cNvPr>
          <p:cNvSpPr/>
          <p:nvPr/>
        </p:nvSpPr>
        <p:spPr>
          <a:xfrm rot="5400000">
            <a:off x="10837411" y="3156780"/>
            <a:ext cx="335826" cy="3358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C4B75E5-0DBF-42D9-9B82-B51C34B80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5380" y="3254323"/>
            <a:ext cx="79888" cy="140740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A6B7AC-BD58-463E-AEB3-37DC8C56E766}"/>
              </a:ext>
            </a:extLst>
          </p:cNvPr>
          <p:cNvSpPr/>
          <p:nvPr/>
        </p:nvSpPr>
        <p:spPr>
          <a:xfrm rot="16200000">
            <a:off x="1081747" y="3147772"/>
            <a:ext cx="335826" cy="3358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DC4B75E5-0DBF-42D9-9B82-B51C34B809B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209716" y="3245315"/>
            <a:ext cx="79888" cy="140740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603EA2-6614-4507-913A-F96FDB644B98}"/>
              </a:ext>
            </a:extLst>
          </p:cNvPr>
          <p:cNvSpPr txBox="1"/>
          <p:nvPr/>
        </p:nvSpPr>
        <p:spPr>
          <a:xfrm>
            <a:off x="1209716" y="1438401"/>
            <a:ext cx="9801978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 algn="ctr"/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Supply Chain Spectrum encompasses activities associated with:</a:t>
            </a:r>
          </a:p>
          <a:p>
            <a:pPr algn="ctr"/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Procurement / Suppliers &amp; Inventory Strategies / Sales / Customers 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Finance / Operational Processes  / IT - ERP Systems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17573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371636" y="3412841"/>
            <a:ext cx="31451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56089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94605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33121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521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4022"/>
          <a:stretch>
            <a:fillRect/>
          </a:stretch>
        </p:blipFill>
        <p:spPr>
          <a:xfrm>
            <a:off x="0" y="-47847"/>
            <a:ext cx="12192000" cy="6858000"/>
          </a:xfr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5474D567-AB28-4A36-99C3-DA8F17D67E01}"/>
              </a:ext>
            </a:extLst>
          </p:cNvPr>
          <p:cNvSpPr/>
          <p:nvPr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28828E-22E5-43E0-9A84-2FE153B0F41A}"/>
              </a:ext>
            </a:extLst>
          </p:cNvPr>
          <p:cNvSpPr txBox="1"/>
          <p:nvPr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4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724AD4-B7D5-40D8-BC58-0B7579B35362}"/>
              </a:ext>
            </a:extLst>
          </p:cNvPr>
          <p:cNvSpPr/>
          <p:nvPr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123B50-BE3A-4492-B670-1714F46543F2}"/>
              </a:ext>
            </a:extLst>
          </p:cNvPr>
          <p:cNvSpPr/>
          <p:nvPr/>
        </p:nvSpPr>
        <p:spPr>
          <a:xfrm>
            <a:off x="118256" y="4558201"/>
            <a:ext cx="4884362" cy="181588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j-lt"/>
              </a:rPr>
              <a:t>Are You Taking Your Supply Chain For Granted?</a:t>
            </a:r>
          </a:p>
          <a:p>
            <a:endParaRPr lang="en-US" sz="2800" b="1" dirty="0">
              <a:solidFill>
                <a:schemeClr val="accent1"/>
              </a:solidFill>
              <a:latin typeface="+mj-lt"/>
            </a:endParaRPr>
          </a:p>
          <a:p>
            <a:r>
              <a:rPr lang="en-US" sz="2800" b="1" dirty="0">
                <a:solidFill>
                  <a:schemeClr val="accent1"/>
                </a:solidFill>
                <a:latin typeface="+mj-lt"/>
              </a:rPr>
              <a:t>Don’t tell me — show me!</a:t>
            </a:r>
          </a:p>
        </p:txBody>
      </p:sp>
    </p:spTree>
    <p:extLst>
      <p:ext uri="{BB962C8B-B14F-4D97-AF65-F5344CB8AC3E}">
        <p14:creationId xmlns:p14="http://schemas.microsoft.com/office/powerpoint/2010/main" val="4319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E64A0CE-6EB4-4C94-B7BC-254BC04BE8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486" cy="6858000"/>
          </a:xfr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5474D567-AB28-4A36-99C3-DA8F17D67E01}"/>
              </a:ext>
            </a:extLst>
          </p:cNvPr>
          <p:cNvSpPr/>
          <p:nvPr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28828E-22E5-43E0-9A84-2FE153B0F41A}"/>
              </a:ext>
            </a:extLst>
          </p:cNvPr>
          <p:cNvSpPr txBox="1"/>
          <p:nvPr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5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724AD4-B7D5-40D8-BC58-0B7579B35362}"/>
              </a:ext>
            </a:extLst>
          </p:cNvPr>
          <p:cNvSpPr/>
          <p:nvPr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DCAFD2-478E-4D2A-A0C7-1C86A354A6BA}"/>
              </a:ext>
            </a:extLst>
          </p:cNvPr>
          <p:cNvGrpSpPr/>
          <p:nvPr/>
        </p:nvGrpSpPr>
        <p:grpSpPr>
          <a:xfrm>
            <a:off x="975431" y="1441259"/>
            <a:ext cx="10241137" cy="984885"/>
            <a:chOff x="975431" y="1076870"/>
            <a:chExt cx="8981369" cy="98488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2E5C1A-B7F9-4459-94D8-84AD25A46DD7}"/>
                </a:ext>
              </a:extLst>
            </p:cNvPr>
            <p:cNvSpPr txBox="1"/>
            <p:nvPr/>
          </p:nvSpPr>
          <p:spPr>
            <a:xfrm>
              <a:off x="975431" y="1076870"/>
              <a:ext cx="4351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pc="300" dirty="0">
                  <a:solidFill>
                    <a:schemeClr val="bg1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Moving up the SC Spectrum requires we</a:t>
              </a:r>
              <a:endParaRPr lang="id-ID" sz="1400" spc="3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D123B50-BE3A-4492-B670-1714F46543F2}"/>
                </a:ext>
              </a:extLst>
            </p:cNvPr>
            <p:cNvSpPr/>
            <p:nvPr/>
          </p:nvSpPr>
          <p:spPr>
            <a:xfrm>
              <a:off x="975433" y="1353869"/>
              <a:ext cx="8981367" cy="707886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accent4"/>
                  </a:solidFill>
                  <a:latin typeface="+mj-lt"/>
                </a:rPr>
                <a:t>Start facing the truth!</a:t>
              </a:r>
              <a:endParaRPr 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B2E3D1-4E8C-437D-B859-71D02CA4B897}"/>
              </a:ext>
            </a:extLst>
          </p:cNvPr>
          <p:cNvGrpSpPr/>
          <p:nvPr/>
        </p:nvGrpSpPr>
        <p:grpSpPr>
          <a:xfrm>
            <a:off x="-399734" y="2752911"/>
            <a:ext cx="10098096" cy="2000548"/>
            <a:chOff x="723477" y="3543845"/>
            <a:chExt cx="8382486" cy="195522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307959-D16F-482B-9248-0A7937C3D32D}"/>
                </a:ext>
              </a:extLst>
            </p:cNvPr>
            <p:cNvSpPr txBox="1"/>
            <p:nvPr/>
          </p:nvSpPr>
          <p:spPr>
            <a:xfrm>
              <a:off x="1395722" y="3543845"/>
              <a:ext cx="7710241" cy="1955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30000"/>
                </a:lnSpc>
                <a:spcAft>
                  <a:spcPts val="600"/>
                </a:spcAft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defRPr>
              </a:lvl1pPr>
            </a:lstStyle>
            <a:p>
              <a:pPr algn="l"/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If our company’s supply chain is: </a:t>
              </a:r>
            </a:p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At risk.</a:t>
              </a:r>
            </a:p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Based on assumptions about customer requirements and supplier capabilities. </a:t>
              </a:r>
            </a:p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en-US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Not chaotic. There are patterns we have not yet identified.</a:t>
              </a:r>
            </a:p>
            <a:p>
              <a:pPr algn="l"/>
              <a:endParaRPr lang="id-ID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8F5FFDF-2804-4559-81CB-52B96D2EE69D}"/>
                </a:ext>
              </a:extLst>
            </p:cNvPr>
            <p:cNvSpPr/>
            <p:nvPr/>
          </p:nvSpPr>
          <p:spPr>
            <a:xfrm rot="16200000">
              <a:off x="527659" y="4205031"/>
              <a:ext cx="457200" cy="655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5B6DBE-2FDF-475C-98F8-557908364C4D}"/>
              </a:ext>
            </a:extLst>
          </p:cNvPr>
          <p:cNvSpPr txBox="1"/>
          <p:nvPr/>
        </p:nvSpPr>
        <p:spPr>
          <a:xfrm>
            <a:off x="419985" y="4899475"/>
            <a:ext cx="5837276" cy="184665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Then we need to ask, are we willing to have:</a:t>
            </a:r>
          </a:p>
          <a:p>
            <a:endParaRPr lang="en-US" sz="16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“Dark conversations” dealing with difficult questions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Different dialogues with customers and suppliers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84E2CA1-4F36-46EF-A154-A91E1A40FBC4}"/>
              </a:ext>
            </a:extLst>
          </p:cNvPr>
          <p:cNvSpPr/>
          <p:nvPr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BCC475-B4D0-4390-9F40-02A89FC20374}"/>
              </a:ext>
            </a:extLst>
          </p:cNvPr>
          <p:cNvSpPr txBox="1"/>
          <p:nvPr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6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69D5E6-B9B2-4C39-BB6B-973571A19EF3}"/>
              </a:ext>
            </a:extLst>
          </p:cNvPr>
          <p:cNvSpPr/>
          <p:nvPr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Placeholder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ACA1BE55-19C8-41D8-A3B8-25FCDDAB72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05"/>
            <a:ext cx="5257800" cy="6857999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E0C2EA-B956-4577-82FD-60647018BCFD}"/>
              </a:ext>
            </a:extLst>
          </p:cNvPr>
          <p:cNvGrpSpPr/>
          <p:nvPr/>
        </p:nvGrpSpPr>
        <p:grpSpPr>
          <a:xfrm>
            <a:off x="4398745" y="1777083"/>
            <a:ext cx="6802655" cy="3303834"/>
            <a:chOff x="4398745" y="1777083"/>
            <a:chExt cx="6802655" cy="33038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AC88E4-0F87-417C-95E9-CF20310ED762}"/>
                </a:ext>
              </a:extLst>
            </p:cNvPr>
            <p:cNvSpPr/>
            <p:nvPr/>
          </p:nvSpPr>
          <p:spPr>
            <a:xfrm>
              <a:off x="4431526" y="1777083"/>
              <a:ext cx="6769874" cy="3303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0" dist="736600" dir="2700000" sx="84000" sy="84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5F577B4-E4F6-46B8-B67E-3511B6C5997A}"/>
                </a:ext>
              </a:extLst>
            </p:cNvPr>
            <p:cNvSpPr/>
            <p:nvPr/>
          </p:nvSpPr>
          <p:spPr>
            <a:xfrm rot="16200000">
              <a:off x="4054921" y="2345776"/>
              <a:ext cx="753211" cy="655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1C24C8A-D43F-4A2B-92AC-DCD071890866}"/>
              </a:ext>
            </a:extLst>
          </p:cNvPr>
          <p:cNvSpPr/>
          <p:nvPr/>
        </p:nvSpPr>
        <p:spPr>
          <a:xfrm>
            <a:off x="4986570" y="2242175"/>
            <a:ext cx="59435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How turbulent are “Code Red” conditions in the global freight markets? </a:t>
            </a:r>
          </a:p>
          <a:p>
            <a:endParaRPr lang="en-US" sz="4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F391AC08-4B75-4565-A39F-46F54C2A8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6A838EF-30DF-4D14-BE6E-3F6DBC91839D}"/>
              </a:ext>
            </a:extLst>
          </p:cNvPr>
          <p:cNvGrpSpPr/>
          <p:nvPr/>
        </p:nvGrpSpPr>
        <p:grpSpPr>
          <a:xfrm>
            <a:off x="998553" y="1097635"/>
            <a:ext cx="3396799" cy="2524287"/>
            <a:chOff x="990911" y="141594"/>
            <a:chExt cx="3622670" cy="25242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2D20E8-04D8-42AD-BB08-CF5F84BF6A0E}"/>
                </a:ext>
              </a:extLst>
            </p:cNvPr>
            <p:cNvSpPr txBox="1"/>
            <p:nvPr/>
          </p:nvSpPr>
          <p:spPr>
            <a:xfrm>
              <a:off x="990911" y="141594"/>
              <a:ext cx="3127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spc="30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 Light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r>
                <a:rPr lang="en-US" sz="2000" b="1" dirty="0">
                  <a:latin typeface="Lora" panose="02000503000000020004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Ocean Markets</a:t>
              </a:r>
              <a:endParaRPr lang="id-ID" sz="2000" b="1" dirty="0">
                <a:latin typeface="Lora" panose="02000503000000020004" pitchFamily="2" charset="0"/>
                <a:ea typeface="Roboto Bold" panose="02000000000000000000" pitchFamily="2" charset="0"/>
                <a:cs typeface="Roboto Bold" panose="02000000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5E09F9-4873-4313-BED8-F57A73BF2E25}"/>
                </a:ext>
              </a:extLst>
            </p:cNvPr>
            <p:cNvSpPr/>
            <p:nvPr/>
          </p:nvSpPr>
          <p:spPr>
            <a:xfrm>
              <a:off x="990913" y="726889"/>
              <a:ext cx="362266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+mj-lt"/>
                </a:rPr>
                <a:t>A Mess with Higher Rates on the Way</a:t>
              </a:r>
              <a:endPara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4B0B76C-CE6C-4FF5-8372-1B9AFFE201AA}"/>
              </a:ext>
            </a:extLst>
          </p:cNvPr>
          <p:cNvGrpSpPr/>
          <p:nvPr/>
        </p:nvGrpSpPr>
        <p:grpSpPr>
          <a:xfrm>
            <a:off x="4645220" y="1781463"/>
            <a:ext cx="2737704" cy="2676350"/>
            <a:chOff x="6062252" y="2368711"/>
            <a:chExt cx="2994186" cy="279672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F0804B4-54D2-4BDF-95B0-2AFA04BA5791}"/>
                </a:ext>
              </a:extLst>
            </p:cNvPr>
            <p:cNvSpPr/>
            <p:nvPr/>
          </p:nvSpPr>
          <p:spPr>
            <a:xfrm>
              <a:off x="6062252" y="2368711"/>
              <a:ext cx="2994186" cy="2796723"/>
            </a:xfrm>
            <a:custGeom>
              <a:avLst/>
              <a:gdLst>
                <a:gd name="connsiteX0" fmla="*/ 1778165 w 3556330"/>
                <a:gd name="connsiteY0" fmla="*/ 0 h 2844800"/>
                <a:gd name="connsiteX1" fmla="*/ 2194791 w 3556330"/>
                <a:gd name="connsiteY1" fmla="*/ 19801 h 2844800"/>
                <a:gd name="connsiteX2" fmla="*/ 3538861 w 3556330"/>
                <a:gd name="connsiteY2" fmla="*/ 810181 h 2844800"/>
                <a:gd name="connsiteX3" fmla="*/ 2218339 w 3556330"/>
                <a:gd name="connsiteY3" fmla="*/ 2691745 h 2844800"/>
                <a:gd name="connsiteX4" fmla="*/ 1778165 w 3556330"/>
                <a:gd name="connsiteY4" fmla="*/ 2844800 h 2844800"/>
                <a:gd name="connsiteX5" fmla="*/ 1337991 w 3556330"/>
                <a:gd name="connsiteY5" fmla="*/ 2691745 h 2844800"/>
                <a:gd name="connsiteX6" fmla="*/ 17468 w 3556330"/>
                <a:gd name="connsiteY6" fmla="*/ 810180 h 2844800"/>
                <a:gd name="connsiteX7" fmla="*/ 1361538 w 3556330"/>
                <a:gd name="connsiteY7" fmla="*/ 19801 h 2844800"/>
                <a:gd name="connsiteX8" fmla="*/ 1778165 w 3556330"/>
                <a:gd name="connsiteY8" fmla="*/ 0 h 28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330" h="2844800">
                  <a:moveTo>
                    <a:pt x="1778165" y="0"/>
                  </a:moveTo>
                  <a:cubicBezTo>
                    <a:pt x="1918021" y="0"/>
                    <a:pt x="2057876" y="6601"/>
                    <a:pt x="2194791" y="19801"/>
                  </a:cubicBezTo>
                  <a:cubicBezTo>
                    <a:pt x="3084645" y="105595"/>
                    <a:pt x="3666252" y="447609"/>
                    <a:pt x="3538861" y="810181"/>
                  </a:cubicBezTo>
                  <a:lnTo>
                    <a:pt x="2218339" y="2691745"/>
                  </a:lnTo>
                  <a:cubicBezTo>
                    <a:pt x="2187500" y="2779518"/>
                    <a:pt x="1999754" y="2844800"/>
                    <a:pt x="1778165" y="2844800"/>
                  </a:cubicBezTo>
                  <a:cubicBezTo>
                    <a:pt x="1556576" y="2844800"/>
                    <a:pt x="1368830" y="2779518"/>
                    <a:pt x="1337991" y="2691745"/>
                  </a:cubicBezTo>
                  <a:lnTo>
                    <a:pt x="17468" y="810180"/>
                  </a:lnTo>
                  <a:cubicBezTo>
                    <a:pt x="-109922" y="447608"/>
                    <a:pt x="471685" y="105595"/>
                    <a:pt x="1361538" y="19801"/>
                  </a:cubicBezTo>
                  <a:cubicBezTo>
                    <a:pt x="1498453" y="6601"/>
                    <a:pt x="1638309" y="0"/>
                    <a:pt x="177816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B947EC-5E19-4E1D-A142-71ECEC24284B}"/>
                </a:ext>
              </a:extLst>
            </p:cNvPr>
            <p:cNvSpPr/>
            <p:nvPr/>
          </p:nvSpPr>
          <p:spPr>
            <a:xfrm>
              <a:off x="6180009" y="2486737"/>
              <a:ext cx="2758673" cy="116411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  <a:alpha val="15000"/>
                  </a:schemeClr>
                </a:gs>
                <a:gs pos="25000">
                  <a:schemeClr val="bg1">
                    <a:lumMod val="75000"/>
                    <a:alpha val="65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52BA6155-DBFA-42DF-90D4-F6B36731DA39}"/>
                </a:ext>
              </a:extLst>
            </p:cNvPr>
            <p:cNvSpPr/>
            <p:nvPr/>
          </p:nvSpPr>
          <p:spPr>
            <a:xfrm>
              <a:off x="7131995" y="3886701"/>
              <a:ext cx="854700" cy="652776"/>
            </a:xfrm>
            <a:prstGeom prst="downArrow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5AFF5E3-29EA-4BD7-9400-B703B5CFF903}"/>
              </a:ext>
            </a:extLst>
          </p:cNvPr>
          <p:cNvGrpSpPr/>
          <p:nvPr/>
        </p:nvGrpSpPr>
        <p:grpSpPr>
          <a:xfrm>
            <a:off x="5395717" y="1014795"/>
            <a:ext cx="866182" cy="866182"/>
            <a:chOff x="4700153" y="1047256"/>
            <a:chExt cx="767491" cy="76749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79CD2B-6028-466B-B322-9B5E18C4C74F}"/>
                </a:ext>
              </a:extLst>
            </p:cNvPr>
            <p:cNvSpPr/>
            <p:nvPr/>
          </p:nvSpPr>
          <p:spPr>
            <a:xfrm>
              <a:off x="4700153" y="1047256"/>
              <a:ext cx="767491" cy="767491"/>
            </a:xfrm>
            <a:custGeom>
              <a:avLst/>
              <a:gdLst>
                <a:gd name="connsiteX0" fmla="*/ 0 w 1143000"/>
                <a:gd name="connsiteY0" fmla="*/ 571500 h 1143000"/>
                <a:gd name="connsiteX1" fmla="*/ 571500 w 1143000"/>
                <a:gd name="connsiteY1" fmla="*/ 0 h 1143000"/>
                <a:gd name="connsiteX2" fmla="*/ 1143000 w 1143000"/>
                <a:gd name="connsiteY2" fmla="*/ 571500 h 1143000"/>
                <a:gd name="connsiteX3" fmla="*/ 571500 w 1143000"/>
                <a:gd name="connsiteY3" fmla="*/ 1143000 h 1143000"/>
                <a:gd name="connsiteX4" fmla="*/ 0 w 11430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0" y="571500"/>
                  </a:moveTo>
                  <a:cubicBezTo>
                    <a:pt x="0" y="255869"/>
                    <a:pt x="255869" y="0"/>
                    <a:pt x="571500" y="0"/>
                  </a:cubicBez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lose/>
                </a:path>
              </a:pathLst>
            </a:custGeom>
            <a:gradFill flip="none" rotWithShape="1">
              <a:gsLst>
                <a:gs pos="15000">
                  <a:schemeClr val="accent1">
                    <a:lumMod val="50000"/>
                  </a:schemeClr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ln w="19050" algn="ctr">
              <a:noFill/>
              <a:round/>
              <a:headEnd/>
              <a:tailEnd/>
            </a:ln>
            <a:effectLst>
              <a:outerShdw blurRad="177800" dir="6540000" sx="86000" sy="86000" algn="ctr">
                <a:srgbClr val="000000">
                  <a:alpha val="19000"/>
                </a:srgbClr>
              </a:outerShdw>
            </a:effectLst>
          </p:spPr>
          <p:txBody>
            <a:bodyPr wrap="none" lIns="72000" tIns="0" rIns="72000" bIns="0" anchor="ctr"/>
            <a:lstStyle/>
            <a:p>
              <a:pPr algn="ctr"/>
              <a:endParaRPr lang="en-US" sz="2000" b="1" kern="0" dirty="0">
                <a:solidFill>
                  <a:prstClr val="white"/>
                </a:solidFill>
                <a:latin typeface="Roboto Light" panose="02000000000000000000" pitchFamily="2" charset="0"/>
                <a:ea typeface="굴림"/>
                <a:cs typeface="Times New Roman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937C12-5859-44FF-9747-5437CA52242F}"/>
                </a:ext>
              </a:extLst>
            </p:cNvPr>
            <p:cNvSpPr/>
            <p:nvPr/>
          </p:nvSpPr>
          <p:spPr>
            <a:xfrm>
              <a:off x="4861722" y="1200169"/>
              <a:ext cx="4443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01</a:t>
              </a:r>
              <a:endParaRPr lang="en-US" sz="2400" baseline="30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4B837C6-1AF1-4404-A65F-A8B2301056C1}"/>
              </a:ext>
            </a:extLst>
          </p:cNvPr>
          <p:cNvGrpSpPr/>
          <p:nvPr/>
        </p:nvGrpSpPr>
        <p:grpSpPr>
          <a:xfrm>
            <a:off x="6110346" y="1684101"/>
            <a:ext cx="866182" cy="866182"/>
            <a:chOff x="5422154" y="1752977"/>
            <a:chExt cx="767491" cy="76749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438612-AE4B-44F4-B793-F46881C2A2B3}"/>
                </a:ext>
              </a:extLst>
            </p:cNvPr>
            <p:cNvSpPr/>
            <p:nvPr/>
          </p:nvSpPr>
          <p:spPr>
            <a:xfrm>
              <a:off x="5422154" y="1752977"/>
              <a:ext cx="767491" cy="767491"/>
            </a:xfrm>
            <a:custGeom>
              <a:avLst/>
              <a:gdLst>
                <a:gd name="connsiteX0" fmla="*/ 0 w 1143000"/>
                <a:gd name="connsiteY0" fmla="*/ 571500 h 1143000"/>
                <a:gd name="connsiteX1" fmla="*/ 571500 w 1143000"/>
                <a:gd name="connsiteY1" fmla="*/ 0 h 1143000"/>
                <a:gd name="connsiteX2" fmla="*/ 1143000 w 1143000"/>
                <a:gd name="connsiteY2" fmla="*/ 571500 h 1143000"/>
                <a:gd name="connsiteX3" fmla="*/ 571500 w 1143000"/>
                <a:gd name="connsiteY3" fmla="*/ 1143000 h 1143000"/>
                <a:gd name="connsiteX4" fmla="*/ 0 w 11430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0" y="571500"/>
                  </a:moveTo>
                  <a:cubicBezTo>
                    <a:pt x="0" y="255869"/>
                    <a:pt x="255869" y="0"/>
                    <a:pt x="571500" y="0"/>
                  </a:cubicBez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lose/>
                </a:path>
              </a:pathLst>
            </a:custGeom>
            <a:gradFill flip="none" rotWithShape="1">
              <a:gsLst>
                <a:gs pos="15000">
                  <a:srgbClr val="D98841"/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8" tIns="199138" rIns="199138" bIns="199138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5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BAF37D-7374-42EA-AD7A-E766C1E8AA1A}"/>
                </a:ext>
              </a:extLst>
            </p:cNvPr>
            <p:cNvSpPr/>
            <p:nvPr/>
          </p:nvSpPr>
          <p:spPr>
            <a:xfrm>
              <a:off x="5555670" y="1905890"/>
              <a:ext cx="5004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03</a:t>
              </a:r>
              <a:endParaRPr lang="en-US" sz="2400" baseline="30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2752EA7-4C20-4618-A345-6CCD7D797918}"/>
              </a:ext>
            </a:extLst>
          </p:cNvPr>
          <p:cNvGrpSpPr/>
          <p:nvPr/>
        </p:nvGrpSpPr>
        <p:grpSpPr>
          <a:xfrm>
            <a:off x="5152024" y="1955620"/>
            <a:ext cx="866182" cy="866182"/>
            <a:chOff x="4484226" y="2054886"/>
            <a:chExt cx="767491" cy="767491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343FF05-A7B4-4012-B64D-C1D772069265}"/>
                </a:ext>
              </a:extLst>
            </p:cNvPr>
            <p:cNvSpPr/>
            <p:nvPr/>
          </p:nvSpPr>
          <p:spPr>
            <a:xfrm>
              <a:off x="4484226" y="2054886"/>
              <a:ext cx="767491" cy="767491"/>
            </a:xfrm>
            <a:custGeom>
              <a:avLst/>
              <a:gdLst>
                <a:gd name="connsiteX0" fmla="*/ 0 w 1143000"/>
                <a:gd name="connsiteY0" fmla="*/ 571500 h 1143000"/>
                <a:gd name="connsiteX1" fmla="*/ 571500 w 1143000"/>
                <a:gd name="connsiteY1" fmla="*/ 0 h 1143000"/>
                <a:gd name="connsiteX2" fmla="*/ 1143000 w 1143000"/>
                <a:gd name="connsiteY2" fmla="*/ 571500 h 1143000"/>
                <a:gd name="connsiteX3" fmla="*/ 571500 w 1143000"/>
                <a:gd name="connsiteY3" fmla="*/ 1143000 h 1143000"/>
                <a:gd name="connsiteX4" fmla="*/ 0 w 1143000"/>
                <a:gd name="connsiteY4" fmla="*/ 571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0" h="1143000">
                  <a:moveTo>
                    <a:pt x="0" y="571500"/>
                  </a:moveTo>
                  <a:cubicBezTo>
                    <a:pt x="0" y="255869"/>
                    <a:pt x="255869" y="0"/>
                    <a:pt x="571500" y="0"/>
                  </a:cubicBezTo>
                  <a:cubicBezTo>
                    <a:pt x="887131" y="0"/>
                    <a:pt x="1143000" y="255869"/>
                    <a:pt x="1143000" y="571500"/>
                  </a:cubicBezTo>
                  <a:cubicBezTo>
                    <a:pt x="1143000" y="887131"/>
                    <a:pt x="887131" y="1143000"/>
                    <a:pt x="571500" y="1143000"/>
                  </a:cubicBezTo>
                  <a:cubicBezTo>
                    <a:pt x="255869" y="1143000"/>
                    <a:pt x="0" y="887131"/>
                    <a:pt x="0" y="571500"/>
                  </a:cubicBezTo>
                  <a:close/>
                </a:path>
              </a:pathLst>
            </a:custGeom>
            <a:gradFill flip="none" rotWithShape="1">
              <a:gsLst>
                <a:gs pos="15000">
                  <a:schemeClr val="accent3">
                    <a:lumMod val="5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8" tIns="199138" rIns="199138" bIns="199138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5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49B9AE-C114-42FB-813B-76920E7118BB}"/>
                </a:ext>
              </a:extLst>
            </p:cNvPr>
            <p:cNvSpPr/>
            <p:nvPr/>
          </p:nvSpPr>
          <p:spPr>
            <a:xfrm>
              <a:off x="4617742" y="2207799"/>
              <a:ext cx="5004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02</a:t>
              </a:r>
              <a:endParaRPr lang="en-US" sz="2400" baseline="30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A46A62-13F7-440A-8BE6-3F21C0D53BEA}"/>
              </a:ext>
            </a:extLst>
          </p:cNvPr>
          <p:cNvGrpSpPr/>
          <p:nvPr/>
        </p:nvGrpSpPr>
        <p:grpSpPr>
          <a:xfrm>
            <a:off x="7847556" y="1626649"/>
            <a:ext cx="3789123" cy="461665"/>
            <a:chOff x="1989980" y="3107050"/>
            <a:chExt cx="3680008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A0CE673-1A37-448F-A289-618440832A8C}"/>
                </a:ext>
              </a:extLst>
            </p:cNvPr>
            <p:cNvSpPr txBox="1"/>
            <p:nvPr/>
          </p:nvSpPr>
          <p:spPr>
            <a:xfrm>
              <a:off x="2239441" y="3107050"/>
              <a:ext cx="34305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pPr algn="ctr"/>
              <a:r>
                <a:rPr lang="en-US" sz="2400" b="1" dirty="0">
                  <a:solidFill>
                    <a:srgbClr val="1C222C"/>
                  </a:solidFill>
                </a:rPr>
                <a:t> Lack of Infrastructure</a:t>
              </a:r>
              <a:endParaRPr lang="id-ID" sz="2400" b="1" dirty="0">
                <a:solidFill>
                  <a:srgbClr val="1C222C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D26F310-A5F8-4671-B30E-B0F206886CC9}"/>
                </a:ext>
              </a:extLst>
            </p:cNvPr>
            <p:cNvSpPr txBox="1"/>
            <p:nvPr/>
          </p:nvSpPr>
          <p:spPr>
            <a:xfrm>
              <a:off x="1989980" y="3116575"/>
              <a:ext cx="5225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01</a:t>
              </a:r>
              <a:endParaRPr lang="id-ID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1BB0AE-8A86-4BFB-92A1-4F91235A73DC}"/>
              </a:ext>
            </a:extLst>
          </p:cNvPr>
          <p:cNvGrpSpPr/>
          <p:nvPr/>
        </p:nvGrpSpPr>
        <p:grpSpPr>
          <a:xfrm>
            <a:off x="7847556" y="2467339"/>
            <a:ext cx="4502615" cy="461665"/>
            <a:chOff x="1989980" y="3918538"/>
            <a:chExt cx="4502615" cy="46166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12F0D8-5783-40DE-886F-41FDDD62C09F}"/>
                </a:ext>
              </a:extLst>
            </p:cNvPr>
            <p:cNvSpPr txBox="1"/>
            <p:nvPr/>
          </p:nvSpPr>
          <p:spPr>
            <a:xfrm>
              <a:off x="2339089" y="3918538"/>
              <a:ext cx="41535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2400" b="1" dirty="0">
                  <a:solidFill>
                    <a:srgbClr val="2B76B7"/>
                  </a:solidFill>
                </a:rPr>
                <a:t>Driver Shortage</a:t>
              </a:r>
              <a:endParaRPr lang="id-ID" sz="2400" b="1" dirty="0">
                <a:solidFill>
                  <a:srgbClr val="2B76B7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E37FAA6-5E93-42B7-ADB4-921F002124D4}"/>
                </a:ext>
              </a:extLst>
            </p:cNvPr>
            <p:cNvSpPr txBox="1"/>
            <p:nvPr/>
          </p:nvSpPr>
          <p:spPr>
            <a:xfrm>
              <a:off x="1989980" y="3928063"/>
              <a:ext cx="5225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02</a:t>
              </a:r>
              <a:endParaRPr lang="id-ID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065CCDE-CA57-490F-87E6-551198BF19DB}"/>
              </a:ext>
            </a:extLst>
          </p:cNvPr>
          <p:cNvGrpSpPr/>
          <p:nvPr/>
        </p:nvGrpSpPr>
        <p:grpSpPr>
          <a:xfrm>
            <a:off x="7847556" y="3371585"/>
            <a:ext cx="3669456" cy="461665"/>
            <a:chOff x="1950903" y="4730026"/>
            <a:chExt cx="3669456" cy="46166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DF28A28-7F81-404E-85F2-A4DDB7237046}"/>
                </a:ext>
              </a:extLst>
            </p:cNvPr>
            <p:cNvSpPr txBox="1"/>
            <p:nvPr/>
          </p:nvSpPr>
          <p:spPr>
            <a:xfrm>
              <a:off x="2340916" y="4730026"/>
              <a:ext cx="32794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2400" b="1" dirty="0">
                  <a:solidFill>
                    <a:srgbClr val="D98841"/>
                  </a:solidFill>
                </a:rPr>
                <a:t>Lack of Equipment</a:t>
              </a:r>
              <a:endParaRPr lang="id-ID" sz="2400" b="1" dirty="0">
                <a:solidFill>
                  <a:srgbClr val="D9884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B7BEC34-AFAD-49FA-A276-3FF4780B0718}"/>
                </a:ext>
              </a:extLst>
            </p:cNvPr>
            <p:cNvSpPr txBox="1"/>
            <p:nvPr/>
          </p:nvSpPr>
          <p:spPr>
            <a:xfrm>
              <a:off x="1950903" y="4739551"/>
              <a:ext cx="5225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03</a:t>
              </a:r>
              <a:endParaRPr lang="id-ID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31862FD-FB02-4896-8341-5EF56E85788D}"/>
              </a:ext>
            </a:extLst>
          </p:cNvPr>
          <p:cNvSpPr txBox="1"/>
          <p:nvPr/>
        </p:nvSpPr>
        <p:spPr>
          <a:xfrm>
            <a:off x="1669312" y="4609668"/>
            <a:ext cx="8798440" cy="14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spcAft>
                <a:spcPts val="60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en-US" sz="2400" dirty="0">
                <a:solidFill>
                  <a:srgbClr val="515051"/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A relentless surge in shipping prices and persistent bottlenecks at ports around the world have added to the barrage of problems affecting supply chains</a:t>
            </a:r>
            <a:r>
              <a:rPr lang="en-US" sz="1600" dirty="0">
                <a:solidFill>
                  <a:srgbClr val="51505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32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5">
            <a:extLst>
              <a:ext uri="{FF2B5EF4-FFF2-40B4-BE49-F238E27FC236}">
                <a16:creationId xmlns:a16="http://schemas.microsoft.com/office/drawing/2014/main" id="{9BF83317-A698-4458-9B6B-EE359D37EB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842"/>
            <a:ext cx="6059078" cy="6871842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873B5C-7619-422C-BF50-CC94147D2129}"/>
              </a:ext>
            </a:extLst>
          </p:cNvPr>
          <p:cNvSpPr/>
          <p:nvPr/>
        </p:nvSpPr>
        <p:spPr>
          <a:xfrm>
            <a:off x="1660108" y="427999"/>
            <a:ext cx="3775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5B521"/>
                </a:solidFill>
                <a:latin typeface="+mj-lt"/>
              </a:rPr>
              <a:t>LTL &amp; TL Markets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Higher Rates on the Way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6EB276-ADFC-4464-9FB7-5098C34DC85A}"/>
              </a:ext>
            </a:extLst>
          </p:cNvPr>
          <p:cNvSpPr/>
          <p:nvPr/>
        </p:nvSpPr>
        <p:spPr>
          <a:xfrm>
            <a:off x="6602262" y="635183"/>
            <a:ext cx="4753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515051"/>
                </a:solidFill>
                <a:latin typeface="+mj-lt"/>
              </a:rPr>
              <a:t>Shippers hoping for trucking rate relief in 2022 are going to be severely disappointed.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BC9EA-7E2B-41AA-B685-D7EC52F92DC1}"/>
              </a:ext>
            </a:extLst>
          </p:cNvPr>
          <p:cNvSpPr/>
          <p:nvPr/>
        </p:nvSpPr>
        <p:spPr>
          <a:xfrm rot="16200000">
            <a:off x="5698853" y="1144216"/>
            <a:ext cx="731520" cy="655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B76B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22F2D-79D1-4919-8246-AB551E4DDB51}"/>
              </a:ext>
            </a:extLst>
          </p:cNvPr>
          <p:cNvSpPr txBox="1"/>
          <p:nvPr/>
        </p:nvSpPr>
        <p:spPr>
          <a:xfrm>
            <a:off x="6457167" y="2350337"/>
            <a:ext cx="5404981" cy="3323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The trucking freight market is volatile.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The issues: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Supply and demand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Lack of equipment and drivers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COVID-related issues affecting</a:t>
            </a:r>
            <a:br>
              <a:rPr lang="en-US" sz="2000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Warehouse / DC capacity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16C6-7571-4631-8C4E-BC07174B7340}"/>
              </a:ext>
            </a:extLst>
          </p:cNvPr>
          <p:cNvGrpSpPr/>
          <p:nvPr/>
        </p:nvGrpSpPr>
        <p:grpSpPr>
          <a:xfrm>
            <a:off x="6062146" y="4423223"/>
            <a:ext cx="331376" cy="981740"/>
            <a:chOff x="5484633" y="2507727"/>
            <a:chExt cx="490865" cy="98174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75B28F-DC9B-4D14-B057-80BEF35F43AA}"/>
                </a:ext>
              </a:extLst>
            </p:cNvPr>
            <p:cNvCxnSpPr>
              <a:cxnSpLocks/>
            </p:cNvCxnSpPr>
            <p:nvPr/>
          </p:nvCxnSpPr>
          <p:spPr>
            <a:xfrm>
              <a:off x="5484633" y="2507727"/>
              <a:ext cx="490865" cy="0"/>
            </a:xfrm>
            <a:prstGeom prst="line">
              <a:avLst/>
            </a:prstGeom>
            <a:ln>
              <a:solidFill>
                <a:schemeClr val="bg1">
                  <a:lumMod val="75000"/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995C672-30E8-4574-BE95-E230858EB138}"/>
                </a:ext>
              </a:extLst>
            </p:cNvPr>
            <p:cNvCxnSpPr>
              <a:cxnSpLocks/>
            </p:cNvCxnSpPr>
            <p:nvPr/>
          </p:nvCxnSpPr>
          <p:spPr>
            <a:xfrm>
              <a:off x="5484633" y="2989736"/>
              <a:ext cx="490865" cy="0"/>
            </a:xfrm>
            <a:prstGeom prst="line">
              <a:avLst/>
            </a:prstGeom>
            <a:ln>
              <a:solidFill>
                <a:schemeClr val="bg1">
                  <a:lumMod val="75000"/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A6A7283-2C57-4664-BF11-410321FABD8A}"/>
                </a:ext>
              </a:extLst>
            </p:cNvPr>
            <p:cNvCxnSpPr>
              <a:cxnSpLocks/>
            </p:cNvCxnSpPr>
            <p:nvPr/>
          </p:nvCxnSpPr>
          <p:spPr>
            <a:xfrm>
              <a:off x="5484633" y="3489467"/>
              <a:ext cx="490865" cy="0"/>
            </a:xfrm>
            <a:prstGeom prst="line">
              <a:avLst/>
            </a:prstGeom>
            <a:ln>
              <a:solidFill>
                <a:schemeClr val="bg1">
                  <a:lumMod val="75000"/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98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r="38148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873B5C-7619-422C-BF50-CC94147D2129}"/>
              </a:ext>
            </a:extLst>
          </p:cNvPr>
          <p:cNvSpPr/>
          <p:nvPr/>
        </p:nvSpPr>
        <p:spPr>
          <a:xfrm>
            <a:off x="1004776" y="635183"/>
            <a:ext cx="4494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5B521"/>
                </a:solidFill>
                <a:latin typeface="+mj-lt"/>
              </a:rPr>
              <a:t>Parcel Markets</a:t>
            </a:r>
          </a:p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Additional Higher Rates are on the 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BC9EA-7E2B-41AA-B685-D7EC52F92DC1}"/>
              </a:ext>
            </a:extLst>
          </p:cNvPr>
          <p:cNvSpPr/>
          <p:nvPr/>
        </p:nvSpPr>
        <p:spPr>
          <a:xfrm rot="16200000">
            <a:off x="5698853" y="1144216"/>
            <a:ext cx="731520" cy="655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B76B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22F2D-79D1-4919-8246-AB551E4DDB51}"/>
              </a:ext>
            </a:extLst>
          </p:cNvPr>
          <p:cNvSpPr txBox="1"/>
          <p:nvPr/>
        </p:nvSpPr>
        <p:spPr>
          <a:xfrm>
            <a:off x="6457167" y="1845889"/>
            <a:ext cx="5404981" cy="23512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More demand than capacity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Targeted pricing with an emphasis on accessorial charges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Expect parcel costs to increase</a:t>
            </a:r>
            <a:b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rPr>
              <a:t>by 10-12% in 2022</a:t>
            </a:r>
          </a:p>
        </p:txBody>
      </p:sp>
    </p:spTree>
    <p:extLst>
      <p:ext uri="{BB962C8B-B14F-4D97-AF65-F5344CB8AC3E}">
        <p14:creationId xmlns:p14="http://schemas.microsoft.com/office/powerpoint/2010/main" val="26517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323132"/>
      </a:dk1>
      <a:lt1>
        <a:srgbClr val="FFFFFF"/>
      </a:lt1>
      <a:dk2>
        <a:srgbClr val="323132"/>
      </a:dk2>
      <a:lt2>
        <a:srgbClr val="E7E6E6"/>
      </a:lt2>
      <a:accent1>
        <a:srgbClr val="023059"/>
      </a:accent1>
      <a:accent2>
        <a:srgbClr val="235BA8"/>
      </a:accent2>
      <a:accent3>
        <a:srgbClr val="8CC3F2"/>
      </a:accent3>
      <a:accent4>
        <a:srgbClr val="E5B521"/>
      </a:accent4>
      <a:accent5>
        <a:srgbClr val="FFDE5E"/>
      </a:accent5>
      <a:accent6>
        <a:srgbClr val="D98841"/>
      </a:accent6>
      <a:hlink>
        <a:srgbClr val="235BA8"/>
      </a:hlink>
      <a:folHlink>
        <a:srgbClr val="8CC3F2"/>
      </a:folHlink>
    </a:clrScheme>
    <a:fontScheme name="Custom 2">
      <a:majorFont>
        <a:latin typeface="Lora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18900</TotalTime>
  <Words>1235</Words>
  <Application>Microsoft Macintosh PowerPoint</Application>
  <PresentationFormat>Widescreen</PresentationFormat>
  <Paragraphs>223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Lora</vt:lpstr>
      <vt:lpstr>Lora bold</vt:lpstr>
      <vt:lpstr>Roboto</vt:lpstr>
      <vt:lpstr>Roboto Black</vt:lpstr>
      <vt:lpstr>Roboto Bold</vt:lpstr>
      <vt:lpstr>Roboto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</dc:creator>
  <cp:lastModifiedBy>Hughes, Molly</cp:lastModifiedBy>
  <cp:revision>785</cp:revision>
  <cp:lastPrinted>2021-03-04T15:22:36Z</cp:lastPrinted>
  <dcterms:created xsi:type="dcterms:W3CDTF">2019-07-26T02:00:50Z</dcterms:created>
  <dcterms:modified xsi:type="dcterms:W3CDTF">2022-03-22T18:42:07Z</dcterms:modified>
</cp:coreProperties>
</file>